
<file path=[Content_Types].xml><?xml version="1.0" encoding="utf-8"?>
<Types xmlns="http://schemas.openxmlformats.org/package/2006/content-types">
  <Default Extension="png" ContentType="image/png"/>
  <Default Extension="sv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7" r:id="rId3"/>
    <p:sldId id="263" r:id="rId4"/>
    <p:sldId id="258" r:id="rId5"/>
    <p:sldId id="259" r:id="rId6"/>
    <p:sldId id="264" r:id="rId7"/>
    <p:sldId id="265" r:id="rId8"/>
    <p:sldId id="271" r:id="rId9"/>
    <p:sldId id="270" r:id="rId10"/>
    <p:sldId id="266" r:id="rId11"/>
    <p:sldId id="267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0" r:id="rId25"/>
    <p:sldId id="283" r:id="rId26"/>
    <p:sldId id="286" r:id="rId27"/>
    <p:sldId id="294" r:id="rId28"/>
    <p:sldId id="295" r:id="rId29"/>
    <p:sldId id="284" r:id="rId30"/>
    <p:sldId id="285" r:id="rId31"/>
    <p:sldId id="287" r:id="rId32"/>
    <p:sldId id="288" r:id="rId33"/>
    <p:sldId id="289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7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4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7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3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8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7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0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1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2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2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AA57-B364-4E6B-A560-D0ABF05E9680}" type="datetimeFigureOut">
              <a:rPr lang="en-US" smtClean="0"/>
              <a:t>7/9/2017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DB5D-65D5-4594-84C9-45340F698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10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Ancient </a:t>
            </a:r>
            <a:r>
              <a:rPr lang="en-US" dirty="0" smtClean="0">
                <a:solidFill>
                  <a:srgbClr val="92D050"/>
                </a:solidFill>
              </a:rPr>
              <a:t>Astronomy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1800" dirty="0" smtClean="0"/>
              <a:t>Ethan Vo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146"/>
            <a:ext cx="5181600" cy="3894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4146"/>
            <a:ext cx="5257800" cy="3939177"/>
          </a:xfrm>
        </p:spPr>
      </p:pic>
    </p:spTree>
    <p:extLst>
      <p:ext uri="{BB962C8B-B14F-4D97-AF65-F5344CB8AC3E}">
        <p14:creationId xmlns:p14="http://schemas.microsoft.com/office/powerpoint/2010/main" val="26338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Viewpoints on Scientific Progress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– Science is a body of knowledge which increases over time (popular 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Viewpoints on Scientific Progress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– Science is a body of knowledge which increases over time (popular view)</a:t>
            </a:r>
          </a:p>
          <a:p>
            <a:r>
              <a:rPr lang="en-US" dirty="0" smtClean="0"/>
              <a:t>Revolution – Thomas Kuhn (1962) argued instead that science was advanced by revolutions which he called paradigm shifts (contested view but popular among academics)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Viewpoints on Scientific Progress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– Science is a body of knowledge which increases over time (popular view)</a:t>
            </a:r>
          </a:p>
          <a:p>
            <a:r>
              <a:rPr lang="en-US" dirty="0" smtClean="0"/>
              <a:t>Revolution – Thomas Kuhn (1962) argued instead that science was advanced by revolutions which he called paradigm shifts (contested view but popular among academics)</a:t>
            </a:r>
          </a:p>
          <a:p>
            <a:r>
              <a:rPr lang="en-US" dirty="0" smtClean="0"/>
              <a:t>Evolution – Inspired by Darwinian evolution, this view argues that there are an abundance of scientific theories but only the most “fit” survive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Early Beginnings: Egypt and Mesopotamia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Egyptian geometry and astronomy</a:t>
            </a:r>
          </a:p>
          <a:p>
            <a:pPr lvl="1"/>
            <a:r>
              <a:rPr lang="en-US" dirty="0" smtClean="0"/>
              <a:t>Construction of pyramids, volume of frustum</a:t>
            </a:r>
          </a:p>
          <a:p>
            <a:pPr lvl="1"/>
            <a:r>
              <a:rPr lang="en-US" dirty="0" smtClean="0"/>
              <a:t>Prediction of future events – overflow of Nile river</a:t>
            </a:r>
          </a:p>
          <a:p>
            <a:pPr lvl="1"/>
            <a:r>
              <a:rPr lang="en-US" dirty="0" smtClean="0"/>
              <a:t>365 day calendar – </a:t>
            </a:r>
            <a:r>
              <a:rPr lang="en-US" dirty="0" err="1" smtClean="0"/>
              <a:t>Sothis</a:t>
            </a:r>
            <a:r>
              <a:rPr lang="en-US" dirty="0" smtClean="0"/>
              <a:t> cycle</a:t>
            </a:r>
          </a:p>
          <a:p>
            <a:pPr lvl="1"/>
            <a:r>
              <a:rPr lang="en-US" dirty="0" smtClean="0"/>
              <a:t>Geographically isolated</a:t>
            </a:r>
          </a:p>
          <a:p>
            <a:r>
              <a:rPr lang="en-US" dirty="0" smtClean="0"/>
              <a:t>Mesopotamian math and astronomy</a:t>
            </a:r>
          </a:p>
          <a:p>
            <a:pPr lvl="1"/>
            <a:r>
              <a:rPr lang="en-US" dirty="0" smtClean="0"/>
              <a:t>Pythagorean triples</a:t>
            </a:r>
          </a:p>
          <a:p>
            <a:pPr lvl="1"/>
            <a:r>
              <a:rPr lang="en-US" dirty="0" smtClean="0"/>
              <a:t>Passed astronomical charts to Chaldeans</a:t>
            </a:r>
          </a:p>
          <a:p>
            <a:pPr lvl="1"/>
            <a:r>
              <a:rPr lang="en-US" dirty="0" smtClean="0"/>
              <a:t>Surrounded by nomadic tribes</a:t>
            </a:r>
          </a:p>
          <a:p>
            <a:r>
              <a:rPr lang="en-US" dirty="0" smtClean="0"/>
              <a:t>Knowledge will set foundation for Greeks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Thales of </a:t>
            </a:r>
            <a:r>
              <a:rPr lang="en-US" dirty="0" err="1" smtClean="0">
                <a:solidFill>
                  <a:srgbClr val="92D050"/>
                </a:solidFill>
              </a:rPr>
              <a:t>Miletos</a:t>
            </a:r>
            <a:r>
              <a:rPr lang="en-US" dirty="0" smtClean="0">
                <a:solidFill>
                  <a:srgbClr val="92D050"/>
                </a:solidFill>
              </a:rPr>
              <a:t> (625-547 BCE)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r>
              <a:rPr lang="en-US" dirty="0" smtClean="0"/>
              <a:t>First thinker to explain phenomenon through natural laws</a:t>
            </a:r>
          </a:p>
          <a:p>
            <a:r>
              <a:rPr lang="en-US" dirty="0" smtClean="0"/>
              <a:t>Believed that everything was composed ultimately of water</a:t>
            </a:r>
          </a:p>
          <a:p>
            <a:r>
              <a:rPr lang="en-US" dirty="0" smtClean="0"/>
              <a:t>Predicted solar eclipse of May 28, 585 BCE</a:t>
            </a:r>
          </a:p>
          <a:p>
            <a:r>
              <a:rPr lang="en-US" dirty="0" smtClean="0"/>
              <a:t>Founder of geometry</a:t>
            </a:r>
          </a:p>
          <a:p>
            <a:pPr lvl="1"/>
            <a:r>
              <a:rPr lang="en-US" dirty="0" smtClean="0"/>
              <a:t>Predicted heights and ships of pyramids using shadows</a:t>
            </a:r>
          </a:p>
          <a:p>
            <a:pPr lvl="1"/>
            <a:r>
              <a:rPr lang="en-US" dirty="0" smtClean="0"/>
              <a:t>Thales’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690688"/>
            <a:ext cx="2065073" cy="49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Beliefs on Matter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Anaximander (610-546 BCE) – </a:t>
            </a:r>
            <a:r>
              <a:rPr lang="en-US" dirty="0" err="1" smtClean="0"/>
              <a:t>apeiron</a:t>
            </a:r>
            <a:endParaRPr lang="en-US" dirty="0" smtClean="0"/>
          </a:p>
          <a:p>
            <a:r>
              <a:rPr lang="en-US" dirty="0" smtClean="0"/>
              <a:t>Anaximenes (585-525 BCE) – wind</a:t>
            </a:r>
          </a:p>
          <a:p>
            <a:r>
              <a:rPr lang="en-US" dirty="0" smtClean="0"/>
              <a:t>Heraclitus (535-475 BCE) – fire</a:t>
            </a:r>
          </a:p>
          <a:p>
            <a:r>
              <a:rPr lang="en-US" dirty="0" smtClean="0"/>
              <a:t>Parmenides – change does not exist, everything is homogeneous</a:t>
            </a:r>
          </a:p>
          <a:p>
            <a:r>
              <a:rPr lang="en-US" dirty="0" smtClean="0"/>
              <a:t>Empedocles (490-430 BCE) – four elements</a:t>
            </a:r>
          </a:p>
          <a:p>
            <a:r>
              <a:rPr lang="en-US" dirty="0" smtClean="0"/>
              <a:t>Democritus (460-370 BCE) – Hey Parmenides!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Aesthetic Beauty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Pythagoreans</a:t>
                </a:r>
              </a:p>
              <a:p>
                <a:pPr lvl="1"/>
                <a:r>
                  <a:rPr lang="en-US" dirty="0" smtClean="0"/>
                  <a:t>Harmony of the integers in music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Earth is a sphere, cosmos</a:t>
                </a:r>
              </a:p>
              <a:p>
                <a:pPr lvl="1"/>
                <a:r>
                  <a:rPr lang="en-US" dirty="0" err="1" smtClean="0"/>
                  <a:t>Tetractys</a:t>
                </a:r>
                <a:r>
                  <a:rPr lang="en-US" dirty="0"/>
                  <a:t> </a:t>
                </a:r>
                <a:r>
                  <a:rPr lang="en-US" dirty="0" smtClean="0"/>
                  <a:t>and the pentagram</a:t>
                </a:r>
              </a:p>
              <a:p>
                <a:pPr lvl="1"/>
                <a:r>
                  <a:rPr lang="en-US" dirty="0" smtClean="0"/>
                  <a:t>Mysticism and cult practices</a:t>
                </a:r>
              </a:p>
              <a:p>
                <a:r>
                  <a:rPr lang="en-US" dirty="0" smtClean="0"/>
                  <a:t>Plato (424-348 BCE)</a:t>
                </a:r>
              </a:p>
              <a:p>
                <a:pPr lvl="1"/>
                <a:r>
                  <a:rPr lang="en-US" dirty="0" smtClean="0"/>
                  <a:t>Model the four elements as platonic solids</a:t>
                </a:r>
              </a:p>
              <a:p>
                <a:pPr lvl="1"/>
                <a:r>
                  <a:rPr lang="en-US" dirty="0" smtClean="0"/>
                  <a:t>Chemical formulas,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Euclid (~300 BCE) – father of geometry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32" y="1825625"/>
            <a:ext cx="2857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1850136"/>
            <a:ext cx="5413248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Aristotle (384-322 BCE)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5621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Will influence all of physics for the next millennium</a:t>
            </a:r>
          </a:p>
          <a:p>
            <a:r>
              <a:rPr lang="en-US" dirty="0" smtClean="0"/>
              <a:t>Four causes of phenomena</a:t>
            </a:r>
          </a:p>
          <a:p>
            <a:pPr lvl="1"/>
            <a:r>
              <a:rPr lang="en-US" dirty="0" smtClean="0"/>
              <a:t>Efficient, material, formal, final</a:t>
            </a:r>
          </a:p>
          <a:p>
            <a:r>
              <a:rPr lang="en-US" dirty="0" smtClean="0"/>
              <a:t>Divided the universe into two separate spheres (sublunary and the rest)</a:t>
            </a:r>
          </a:p>
          <a:p>
            <a:pPr lvl="1"/>
            <a:r>
              <a:rPr lang="en-US" dirty="0" smtClean="0"/>
              <a:t>Sublunary sphere is imperfect and governed by peripatetic dynamics</a:t>
            </a:r>
          </a:p>
          <a:p>
            <a:pPr lvl="1"/>
            <a:r>
              <a:rPr lang="en-US" dirty="0" smtClean="0"/>
              <a:t>The upper heavens are perfect and beautiful (the rules do not apply here)</a:t>
            </a:r>
          </a:p>
          <a:p>
            <a:r>
              <a:rPr lang="en-US" dirty="0" smtClean="0"/>
              <a:t>Five elements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33" y="1825625"/>
            <a:ext cx="4426338" cy="45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Peripatetic dynamics </a:t>
            </a:r>
            <a:r>
              <a:rPr lang="en-US" dirty="0">
                <a:solidFill>
                  <a:srgbClr val="92D050"/>
                </a:solidFill>
              </a:rPr>
              <a:t>(naïve and wrong!)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natural way one might think about motion?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About Myself</a:t>
            </a:r>
            <a:endParaRPr lang="en-US" dirty="0">
              <a:solidFill>
                <a:srgbClr val="92D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MIT Sophomore majoring in Physics and Mathematics/Computer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Grew up in Hawaii and lived in Oahu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Participated in math team, science bowl, science </a:t>
            </a:r>
            <a:r>
              <a:rPr lang="en-US" sz="20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olympiad</a:t>
            </a: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 in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Tutored in </a:t>
            </a:r>
            <a:r>
              <a:rPr lang="en-US" sz="20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Mathcounts</a:t>
            </a: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/physics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President of MIT INSPIRE – humanities competition for high school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Like </a:t>
            </a:r>
            <a:r>
              <a:rPr lang="en-US" sz="2000" dirty="0">
                <a:latin typeface="Gisha" panose="020B0502040204020203" pitchFamily="34" charset="-79"/>
                <a:cs typeface="Gisha" panose="020B0502040204020203" pitchFamily="34" charset="-79"/>
              </a:rPr>
              <a:t>S</a:t>
            </a: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amoyeds and swimming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81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Peripatetic dynamics (naïve and wrong!)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the natural way one might think about motion?</a:t>
                </a:r>
              </a:p>
              <a:p>
                <a:pPr lvl="1"/>
                <a:r>
                  <a:rPr lang="en-US" dirty="0" smtClean="0"/>
                  <a:t>Motion has an effective cause - force</a:t>
                </a:r>
              </a:p>
              <a:p>
                <a:pPr lvl="1"/>
                <a:r>
                  <a:rPr lang="en-US" dirty="0" smtClean="0"/>
                  <a:t>Separate forces into three classes – living, natural, and violent</a:t>
                </a:r>
              </a:p>
              <a:p>
                <a:r>
                  <a:rPr lang="en-US" dirty="0" smtClean="0"/>
                  <a:t>Imagine pushing a cart</a:t>
                </a:r>
              </a:p>
              <a:p>
                <a:pPr lvl="1"/>
                <a:r>
                  <a:rPr lang="en-US" dirty="0" smtClean="0"/>
                  <a:t>The force we give must overcome a resistance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and is greater depending on how fast the cart moves,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b="0" dirty="0" smtClean="0"/>
                  <a:t>Therefore, Aristotle guessed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Motion is a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process</a:t>
                </a:r>
                <a:r>
                  <a:rPr lang="en-US" dirty="0" smtClean="0"/>
                  <a:t>! Need a force to maintain motion</a:t>
                </a:r>
              </a:p>
              <a:p>
                <a:pPr lvl="1"/>
                <a:r>
                  <a:rPr lang="en-US" dirty="0" smtClean="0"/>
                  <a:t>The force also must touch the object at all times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7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Aristotle vs. the arrow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an arrow fly if nothing touches it after you let it go?</a:t>
            </a:r>
          </a:p>
          <a:p>
            <a:r>
              <a:rPr lang="en-US" dirty="0" smtClean="0"/>
              <a:t>Aristotle: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66" y="2401599"/>
            <a:ext cx="6165706" cy="36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Archimedes (287-212 BCE)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Mathematician, scientist, and engineer</a:t>
            </a:r>
          </a:p>
          <a:p>
            <a:r>
              <a:rPr lang="en-US" dirty="0" smtClean="0"/>
              <a:t>Famous for buoyancy and Eureka!</a:t>
            </a:r>
          </a:p>
          <a:p>
            <a:r>
              <a:rPr lang="en-US" dirty="0" smtClean="0"/>
              <a:t>Classified five simple machines</a:t>
            </a:r>
          </a:p>
          <a:p>
            <a:pPr lvl="1"/>
            <a:r>
              <a:rPr lang="en-US" dirty="0" smtClean="0"/>
              <a:t>Lever, pulley, wheel and axle, screw, wedge</a:t>
            </a:r>
          </a:p>
          <a:p>
            <a:r>
              <a:rPr lang="en-US" dirty="0" smtClean="0"/>
              <a:t>Many legends – heat death ray, giant claws</a:t>
            </a:r>
          </a:p>
          <a:p>
            <a:r>
              <a:rPr lang="en-US" dirty="0" smtClean="0"/>
              <a:t>Rigorous proof of ideas</a:t>
            </a:r>
          </a:p>
          <a:p>
            <a:pPr lvl="1"/>
            <a:r>
              <a:rPr lang="en-US" dirty="0" smtClean="0"/>
              <a:t>Proof of area of parabolic region, stability of paraboloid in water</a:t>
            </a:r>
          </a:p>
          <a:p>
            <a:pPr lvl="1"/>
            <a:r>
              <a:rPr lang="en-US" dirty="0" smtClean="0"/>
              <a:t>Challenge!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90662"/>
            <a:ext cx="60960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Unexpected Visionary – Aristarchus (320 – 250 BCE)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r>
              <a:rPr lang="en-US" dirty="0" smtClean="0"/>
              <a:t>Aristarchus believed in a </a:t>
            </a:r>
            <a:r>
              <a:rPr lang="en-US" dirty="0" smtClean="0">
                <a:solidFill>
                  <a:srgbClr val="FFFF00"/>
                </a:solidFill>
              </a:rPr>
              <a:t>heliocentric</a:t>
            </a:r>
            <a:r>
              <a:rPr lang="en-US" dirty="0" smtClean="0"/>
              <a:t> universe</a:t>
            </a:r>
          </a:p>
          <a:p>
            <a:pPr lvl="1"/>
            <a:r>
              <a:rPr lang="en-US" dirty="0" smtClean="0"/>
              <a:t>Logic: why should the Sun, which was known to be bigger than the Earth, revolve around something smaller?</a:t>
            </a:r>
          </a:p>
          <a:p>
            <a:pPr lvl="1"/>
            <a:r>
              <a:rPr lang="en-US" dirty="0" smtClean="0"/>
              <a:t>Earth revolves around own axis</a:t>
            </a:r>
          </a:p>
          <a:p>
            <a:pPr lvl="1"/>
            <a:r>
              <a:rPr lang="en-US" dirty="0" smtClean="0"/>
              <a:t>Calculated size of sun and moon using trigonometry</a:t>
            </a:r>
          </a:p>
          <a:p>
            <a:pPr lvl="1"/>
            <a:r>
              <a:rPr lang="en-US" dirty="0" smtClean="0"/>
              <a:t>Most of work lost, knowledge comes from brief mention by Aristotle</a:t>
            </a:r>
          </a:p>
          <a:p>
            <a:r>
              <a:rPr lang="en-US" dirty="0" smtClean="0"/>
              <a:t>Largely ignored, </a:t>
            </a:r>
            <a:r>
              <a:rPr lang="en-US" dirty="0" smtClean="0">
                <a:solidFill>
                  <a:srgbClr val="FFFF00"/>
                </a:solidFill>
              </a:rPr>
              <a:t>not heretical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181261"/>
            <a:ext cx="3474028" cy="36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Ptolemy (100-170 CE) and the Almagest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599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Aristotle’s universe did not provide any relation to observational data</a:t>
            </a:r>
          </a:p>
          <a:p>
            <a:pPr lvl="1"/>
            <a:r>
              <a:rPr lang="en-US" dirty="0" smtClean="0"/>
              <a:t>Main issue: perfect circular orbits do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fit with measurements!</a:t>
            </a:r>
          </a:p>
          <a:p>
            <a:pPr lvl="1"/>
            <a:r>
              <a:rPr lang="en-US" dirty="0" smtClean="0"/>
              <a:t>Goal: Maintain circular motion while being close to observed data</a:t>
            </a:r>
          </a:p>
          <a:p>
            <a:r>
              <a:rPr lang="en-US" dirty="0" smtClean="0"/>
              <a:t>Ptolemy’s universe:</a:t>
            </a:r>
          </a:p>
          <a:p>
            <a:pPr lvl="1"/>
            <a:r>
              <a:rPr lang="en-US" dirty="0" smtClean="0"/>
              <a:t>Geocentric(?)</a:t>
            </a:r>
          </a:p>
          <a:p>
            <a:pPr lvl="1"/>
            <a:r>
              <a:rPr lang="en-US" dirty="0" smtClean="0"/>
              <a:t>Deferent – offset of circular orbit</a:t>
            </a:r>
          </a:p>
          <a:p>
            <a:pPr lvl="1"/>
            <a:r>
              <a:rPr lang="en-US" dirty="0" smtClean="0"/>
              <a:t>Epicycle – circle within a circle</a:t>
            </a:r>
          </a:p>
          <a:p>
            <a:pPr lvl="1"/>
            <a:r>
              <a:rPr lang="en-US" dirty="0" smtClean="0"/>
              <a:t>Equant – uniform motion around imaginary point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36" y="2139589"/>
            <a:ext cx="3723409" cy="37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146"/>
            <a:ext cx="5181600" cy="3894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4146"/>
            <a:ext cx="5257800" cy="3939177"/>
          </a:xfrm>
        </p:spPr>
      </p:pic>
    </p:spTree>
    <p:extLst>
      <p:ext uri="{BB962C8B-B14F-4D97-AF65-F5344CB8AC3E}">
        <p14:creationId xmlns:p14="http://schemas.microsoft.com/office/powerpoint/2010/main" val="3269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23309"/>
            <a:ext cx="9144000" cy="2387600"/>
          </a:xfrm>
        </p:spPr>
        <p:txBody>
          <a:bodyPr/>
          <a:lstStyle/>
          <a:p>
            <a:r>
              <a:rPr lang="en-US" dirty="0" smtClean="0"/>
              <a:t>But what about China?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2" y="1764291"/>
            <a:ext cx="44481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East Asian Philosophies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Confucianism – backwards contributions to science</a:t>
            </a:r>
          </a:p>
          <a:p>
            <a:r>
              <a:rPr lang="en-US" dirty="0" smtClean="0"/>
              <a:t>Taoism – rejected artificiality</a:t>
            </a:r>
          </a:p>
          <a:p>
            <a:pPr lvl="1"/>
            <a:r>
              <a:rPr lang="en-US" dirty="0" smtClean="0"/>
              <a:t>Machines/technology is sneaky and cunning</a:t>
            </a:r>
          </a:p>
          <a:p>
            <a:pPr lvl="1"/>
            <a:r>
              <a:rPr lang="en-US" dirty="0" smtClean="0"/>
              <a:t>Astronomy – Emperor Yao </a:t>
            </a:r>
          </a:p>
          <a:p>
            <a:r>
              <a:rPr lang="en-US" dirty="0" smtClean="0"/>
              <a:t>Buddhism</a:t>
            </a:r>
          </a:p>
          <a:p>
            <a:pPr lvl="1"/>
            <a:r>
              <a:rPr lang="en-US" dirty="0" smtClean="0"/>
              <a:t>Actually very rational and logical</a:t>
            </a:r>
          </a:p>
          <a:p>
            <a:pPr lvl="1"/>
            <a:r>
              <a:rPr lang="en-US" dirty="0" smtClean="0"/>
              <a:t>However expressed no interest for understanding the natural world</a:t>
            </a:r>
          </a:p>
          <a:p>
            <a:r>
              <a:rPr lang="en-US" dirty="0" smtClean="0"/>
              <a:t>Mathematics – algebraic equations/number theory/geometry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 what about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17" y="1263795"/>
            <a:ext cx="4351337" cy="4351337"/>
          </a:xfrm>
        </p:spPr>
      </p:pic>
    </p:spTree>
    <p:extLst>
      <p:ext uri="{BB962C8B-B14F-4D97-AF65-F5344CB8AC3E}">
        <p14:creationId xmlns:p14="http://schemas.microsoft.com/office/powerpoint/2010/main" val="21084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The Halting of Scientific Progress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thinkers had complete disregard for practical applications of their work</a:t>
            </a:r>
          </a:p>
          <a:p>
            <a:pPr lvl="1"/>
            <a:r>
              <a:rPr lang="en-US" dirty="0" smtClean="0"/>
              <a:t>Science is a curiosity, fit for free people, and should not be practical at all</a:t>
            </a:r>
          </a:p>
          <a:p>
            <a:pPr lvl="1"/>
            <a:r>
              <a:rPr lang="en-US" dirty="0" smtClean="0"/>
              <a:t>Practicality is for slaves!</a:t>
            </a:r>
          </a:p>
          <a:p>
            <a:r>
              <a:rPr lang="en-US" dirty="0" smtClean="0"/>
              <a:t>Disconnect between science and technology</a:t>
            </a:r>
          </a:p>
          <a:p>
            <a:r>
              <a:rPr lang="en-US" dirty="0" smtClean="0"/>
              <a:t>Collapse of the Roman empire and invasions from other regions</a:t>
            </a:r>
          </a:p>
          <a:p>
            <a:r>
              <a:rPr lang="en-US" dirty="0" smtClean="0"/>
              <a:t>Rise of astrology, Christianity, and mysticism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Feudalism in the Middle Ages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Nobles and serfs</a:t>
            </a:r>
          </a:p>
          <a:p>
            <a:pPr lvl="1"/>
            <a:r>
              <a:rPr lang="en-US" dirty="0" smtClean="0"/>
              <a:t>Lack of a rigid class structure (king sometimes a figurehead)</a:t>
            </a:r>
          </a:p>
          <a:p>
            <a:pPr lvl="1"/>
            <a:r>
              <a:rPr lang="en-US" dirty="0" smtClean="0"/>
              <a:t>Serfs and farming – technological revolution</a:t>
            </a:r>
          </a:p>
          <a:p>
            <a:pPr lvl="2"/>
            <a:r>
              <a:rPr lang="en-US" dirty="0" smtClean="0"/>
              <a:t>Work was highly prized!</a:t>
            </a:r>
          </a:p>
          <a:p>
            <a:pPr lvl="2"/>
            <a:r>
              <a:rPr lang="en-US" dirty="0" smtClean="0"/>
              <a:t>Horse collar</a:t>
            </a:r>
          </a:p>
          <a:p>
            <a:pPr lvl="2"/>
            <a:r>
              <a:rPr lang="en-US" dirty="0" smtClean="0"/>
              <a:t>Heavy plow/cycle crops</a:t>
            </a:r>
          </a:p>
          <a:p>
            <a:pPr lvl="2"/>
            <a:r>
              <a:rPr lang="en-US" dirty="0" smtClean="0"/>
              <a:t>Water mills and canals</a:t>
            </a:r>
          </a:p>
          <a:p>
            <a:pPr lvl="2"/>
            <a:r>
              <a:rPr lang="en-US" dirty="0" smtClean="0"/>
              <a:t>Eyeglasses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04" y="3190009"/>
            <a:ext cx="4463496" cy="33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Religion – Safe Haven for Science?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Christian Monasteries</a:t>
            </a:r>
          </a:p>
          <a:p>
            <a:pPr lvl="1"/>
            <a:r>
              <a:rPr lang="en-US" dirty="0" smtClean="0"/>
              <a:t>Ireland – relatively secluded</a:t>
            </a:r>
          </a:p>
          <a:p>
            <a:pPr lvl="1"/>
            <a:r>
              <a:rPr lang="en-US" dirty="0" smtClean="0"/>
              <a:t>Irish monks emphasized both physical labor and inventions to serve God</a:t>
            </a:r>
          </a:p>
          <a:p>
            <a:pPr lvl="1"/>
            <a:r>
              <a:rPr lang="en-US" dirty="0" smtClean="0"/>
              <a:t>Attacks on Aristotle by the church</a:t>
            </a:r>
          </a:p>
          <a:p>
            <a:r>
              <a:rPr lang="en-US" dirty="0" smtClean="0"/>
              <a:t>Universities – scholars from monasteries</a:t>
            </a:r>
          </a:p>
          <a:p>
            <a:pPr lvl="1"/>
            <a:r>
              <a:rPr lang="en-US" dirty="0" smtClean="0"/>
              <a:t>Seven liberal arts and the seven manual arts</a:t>
            </a:r>
          </a:p>
          <a:p>
            <a:r>
              <a:rPr lang="en-US" dirty="0" smtClean="0"/>
              <a:t>Islam (~622 CE) and the Arab transmission</a:t>
            </a:r>
          </a:p>
          <a:p>
            <a:pPr lvl="1"/>
            <a:r>
              <a:rPr lang="en-US" dirty="0" smtClean="0"/>
              <a:t>Gatekeeper of Greek knowledge, Arabic translations</a:t>
            </a:r>
          </a:p>
          <a:p>
            <a:pPr lvl="1"/>
            <a:r>
              <a:rPr lang="en-US" dirty="0" smtClean="0"/>
              <a:t>Caliph Umar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Advancements in Mathematics/Science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Arab mathematics/science still continued</a:t>
                </a:r>
              </a:p>
              <a:p>
                <a:pPr lvl="1"/>
                <a:r>
                  <a:rPr lang="en-US" dirty="0" smtClean="0"/>
                  <a:t>Attacks on Ptolemaic system</a:t>
                </a:r>
              </a:p>
              <a:p>
                <a:pPr lvl="1"/>
                <a:r>
                  <a:rPr lang="en-US" dirty="0" smtClean="0"/>
                  <a:t>Additional epicycles?</a:t>
                </a:r>
              </a:p>
              <a:p>
                <a:pPr lvl="1"/>
                <a:r>
                  <a:rPr lang="en-US" dirty="0" smtClean="0">
                    <a:solidFill>
                      <a:srgbClr val="FFFF00"/>
                    </a:solidFill>
                  </a:rPr>
                  <a:t>Arabic numerals!</a:t>
                </a:r>
              </a:p>
              <a:p>
                <a:pPr lvl="1"/>
                <a:r>
                  <a:rPr lang="en-US" dirty="0" smtClean="0"/>
                  <a:t>Algebra and algorithms, Al-Khwarizmi</a:t>
                </a:r>
              </a:p>
              <a:p>
                <a:r>
                  <a:rPr lang="en-US" dirty="0" smtClean="0"/>
                  <a:t>Fibonacci (1170-1250 CE)</a:t>
                </a:r>
              </a:p>
              <a:p>
                <a:pPr lvl="1"/>
                <a:r>
                  <a:rPr lang="en-US" dirty="0" smtClean="0"/>
                  <a:t>Fibonacci numbers</a:t>
                </a:r>
              </a:p>
              <a:p>
                <a:pPr lvl="1"/>
                <a:r>
                  <a:rPr lang="en-US" dirty="0" smtClean="0"/>
                  <a:t>Algebraic techniques,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Jean </a:t>
            </a:r>
            <a:r>
              <a:rPr lang="en-US" dirty="0" err="1" smtClean="0">
                <a:solidFill>
                  <a:srgbClr val="92D050"/>
                </a:solidFill>
              </a:rPr>
              <a:t>Buridan</a:t>
            </a:r>
            <a:r>
              <a:rPr lang="en-US" dirty="0" smtClean="0">
                <a:solidFill>
                  <a:srgbClr val="92D050"/>
                </a:solidFill>
              </a:rPr>
              <a:t> (1300-1358 CE)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Attack on peripatetic dynamics</a:t>
                </a:r>
              </a:p>
              <a:p>
                <a:r>
                  <a:rPr lang="en-US" dirty="0" smtClean="0"/>
                  <a:t>Impetus theory</a:t>
                </a:r>
              </a:p>
              <a:p>
                <a:pPr lvl="1"/>
                <a:r>
                  <a:rPr lang="en-US" dirty="0" smtClean="0"/>
                  <a:t>Aristotle’s arrow example is stupid</a:t>
                </a:r>
              </a:p>
              <a:p>
                <a:pPr lvl="2"/>
                <a:r>
                  <a:rPr lang="en-US" dirty="0" smtClean="0"/>
                  <a:t>If you pushed a ship, the original push is not keeping it in motion</a:t>
                </a:r>
              </a:p>
              <a:p>
                <a:pPr lvl="2"/>
                <a:r>
                  <a:rPr lang="en-US" dirty="0" smtClean="0"/>
                  <a:t>Critical of Aristotle!</a:t>
                </a:r>
              </a:p>
              <a:p>
                <a:pPr lvl="1"/>
                <a:r>
                  <a:rPr lang="en-US" dirty="0" smtClean="0"/>
                  <a:t>Impetus,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Applied theory to planets moving, no need for gods</a:t>
                </a:r>
              </a:p>
              <a:p>
                <a:pPr lvl="2"/>
                <a:r>
                  <a:rPr lang="en-US" dirty="0" smtClean="0"/>
                  <a:t>Law of inertia!</a:t>
                </a:r>
              </a:p>
              <a:p>
                <a:pPr lvl="2"/>
                <a:r>
                  <a:rPr lang="en-US" dirty="0" smtClean="0"/>
                  <a:t>Applying terrestrial laws to the heavens</a:t>
                </a:r>
              </a:p>
              <a:p>
                <a:pPr lvl="1"/>
                <a:r>
                  <a:rPr lang="en-US" dirty="0" err="1" smtClean="0"/>
                  <a:t>Buridan</a:t>
                </a:r>
                <a:r>
                  <a:rPr lang="en-US" dirty="0" smtClean="0"/>
                  <a:t> vs. the arrow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23" y="2486891"/>
            <a:ext cx="1841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Nicole Oresme (1320 -1382 CE)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23809" cy="4351338"/>
          </a:xfrm>
        </p:spPr>
        <p:txBody>
          <a:bodyPr/>
          <a:lstStyle/>
          <a:p>
            <a:r>
              <a:rPr lang="en-US" dirty="0" smtClean="0"/>
              <a:t>Disrespected Aristotle completely</a:t>
            </a:r>
          </a:p>
          <a:p>
            <a:r>
              <a:rPr lang="en-US" dirty="0" smtClean="0"/>
              <a:t>Refuted </a:t>
            </a:r>
            <a:r>
              <a:rPr lang="en-US" dirty="0" err="1" smtClean="0"/>
              <a:t>Buridan’s</a:t>
            </a:r>
            <a:r>
              <a:rPr lang="en-US" dirty="0" smtClean="0"/>
              <a:t> arguments in a visionary way</a:t>
            </a:r>
          </a:p>
          <a:p>
            <a:pPr lvl="1"/>
            <a:r>
              <a:rPr lang="en-US" dirty="0" smtClean="0"/>
              <a:t>Decomposed arrow’s velocity into horizontal and vertical components</a:t>
            </a:r>
          </a:p>
          <a:p>
            <a:r>
              <a:rPr lang="en-US" dirty="0" smtClean="0"/>
              <a:t>Oresme vs. the eternal return</a:t>
            </a:r>
          </a:p>
          <a:p>
            <a:pPr lvl="1"/>
            <a:r>
              <a:rPr lang="en-US" dirty="0" smtClean="0"/>
              <a:t>The alignment of the planets</a:t>
            </a:r>
          </a:p>
          <a:p>
            <a:pPr lvl="1"/>
            <a:r>
              <a:rPr lang="en-US" dirty="0" smtClean="0"/>
              <a:t>Solution predates Poincare by ~500 years!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73" y="2096294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Next time: Renaissance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Content/Structure of Class</a:t>
            </a:r>
            <a:endParaRPr lang="en-US" dirty="0">
              <a:solidFill>
                <a:srgbClr val="92D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Six lectures – cover major areas of physics and historical importance from ancient times to 20</a:t>
            </a:r>
            <a:r>
              <a:rPr lang="en-US" baseline="30000" dirty="0" smtClean="0">
                <a:latin typeface="Gisha" panose="020B0502040204020203" pitchFamily="34" charset="-79"/>
                <a:cs typeface="Gisha" panose="020B0502040204020203" pitchFamily="34" charset="-79"/>
              </a:rPr>
              <a:t>th</a:t>
            </a:r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 century</a:t>
            </a:r>
          </a:p>
          <a:p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Lectures will mostly be in chronological order but will also mostly focus on one particular area of physics.</a:t>
            </a:r>
          </a:p>
          <a:p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The history of physics is huge! Lectures will emphasize breadth and move fast.</a:t>
            </a:r>
          </a:p>
          <a:p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No homework – will instead suggest readings for those interested</a:t>
            </a:r>
          </a:p>
          <a:p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55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Tentative Schedule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1 – Ancient/Medieval – Mechanics/Astronomy</a:t>
            </a:r>
          </a:p>
          <a:p>
            <a:r>
              <a:rPr lang="en-US" dirty="0" smtClean="0"/>
              <a:t>Lecture 2 – Renaissance – Mechanics</a:t>
            </a:r>
          </a:p>
          <a:p>
            <a:r>
              <a:rPr lang="en-US" dirty="0" smtClean="0"/>
              <a:t>Lecture 3 – 16</a:t>
            </a:r>
            <a:r>
              <a:rPr lang="en-US" baseline="30000" dirty="0" smtClean="0"/>
              <a:t>th</a:t>
            </a:r>
            <a:r>
              <a:rPr lang="en-US" dirty="0" smtClean="0"/>
              <a:t> to 20</a:t>
            </a:r>
            <a:r>
              <a:rPr lang="en-US" baseline="30000" dirty="0" smtClean="0"/>
              <a:t>th</a:t>
            </a:r>
            <a:r>
              <a:rPr lang="en-US" dirty="0" smtClean="0"/>
              <a:t> century – </a:t>
            </a:r>
            <a:r>
              <a:rPr lang="en-US" dirty="0" smtClean="0"/>
              <a:t>Thermodynamics/Optics</a:t>
            </a:r>
            <a:endParaRPr lang="en-US" dirty="0" smtClean="0"/>
          </a:p>
          <a:p>
            <a:r>
              <a:rPr lang="en-US" dirty="0" smtClean="0"/>
              <a:t>Lecture 4 – 17</a:t>
            </a:r>
            <a:r>
              <a:rPr lang="en-US" baseline="30000" dirty="0" smtClean="0"/>
              <a:t>th</a:t>
            </a:r>
            <a:r>
              <a:rPr lang="en-US" dirty="0" smtClean="0"/>
              <a:t> to 20</a:t>
            </a:r>
            <a:r>
              <a:rPr lang="en-US" baseline="30000" dirty="0" smtClean="0"/>
              <a:t>th</a:t>
            </a:r>
            <a:r>
              <a:rPr lang="en-US" dirty="0" smtClean="0"/>
              <a:t> century – </a:t>
            </a:r>
            <a:r>
              <a:rPr lang="en-US" dirty="0" smtClean="0"/>
              <a:t>E&amp;M</a:t>
            </a:r>
            <a:r>
              <a:rPr lang="en-US" dirty="0" smtClean="0"/>
              <a:t>/Relativity</a:t>
            </a:r>
            <a:endParaRPr lang="en-US" dirty="0" smtClean="0"/>
          </a:p>
          <a:p>
            <a:r>
              <a:rPr lang="en-US" dirty="0" smtClean="0"/>
              <a:t>Lecture 5 – 20</a:t>
            </a:r>
            <a:r>
              <a:rPr lang="en-US" baseline="30000" dirty="0" smtClean="0"/>
              <a:t>th</a:t>
            </a:r>
            <a:r>
              <a:rPr lang="en-US" dirty="0" smtClean="0"/>
              <a:t> century – Quantum Mechanics</a:t>
            </a:r>
          </a:p>
          <a:p>
            <a:r>
              <a:rPr lang="en-US" dirty="0" smtClean="0"/>
              <a:t>Lecture 6 – 20</a:t>
            </a:r>
            <a:r>
              <a:rPr lang="en-US" baseline="30000" dirty="0" smtClean="0"/>
              <a:t>th</a:t>
            </a:r>
            <a:r>
              <a:rPr lang="en-US" dirty="0" smtClean="0"/>
              <a:t> century – </a:t>
            </a:r>
            <a:r>
              <a:rPr lang="en-US" dirty="0" smtClean="0"/>
              <a:t>Nuclear/Modern </a:t>
            </a:r>
            <a:r>
              <a:rPr lang="en-US" dirty="0" smtClean="0"/>
              <a:t>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543214"/>
            <a:ext cx="9144000" cy="2387600"/>
          </a:xfrm>
        </p:spPr>
        <p:txBody>
          <a:bodyPr/>
          <a:lstStyle/>
          <a:p>
            <a:r>
              <a:rPr lang="en-US" dirty="0" smtClean="0"/>
              <a:t>Reminder – You can leave at any time!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60791"/>
            <a:ext cx="9144000" cy="165576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Even if my feelings will be slightly hurt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441862"/>
            <a:ext cx="3889664" cy="38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745" y="-748000"/>
            <a:ext cx="9144000" cy="2387600"/>
          </a:xfrm>
        </p:spPr>
        <p:txBody>
          <a:bodyPr/>
          <a:lstStyle/>
          <a:p>
            <a:r>
              <a:rPr lang="en-US" dirty="0" smtClean="0"/>
              <a:t>What is science?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188075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Two Major Views on Science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Realism</a:t>
            </a:r>
          </a:p>
          <a:p>
            <a:pPr lvl="1"/>
            <a:r>
              <a:rPr lang="en-US" dirty="0"/>
              <a:t>“Science aims to give us, in its theories, a literally true story of what the world is like; and acceptance of a scientific theory involves the belief that it is true</a:t>
            </a:r>
            <a:r>
              <a:rPr lang="en-US" dirty="0" smtClean="0"/>
              <a:t>.“ (van </a:t>
            </a:r>
            <a:r>
              <a:rPr lang="en-US" dirty="0" err="1" smtClean="0"/>
              <a:t>Fraassen</a:t>
            </a:r>
            <a:r>
              <a:rPr lang="en-US" dirty="0" smtClean="0"/>
              <a:t>, 1980)</a:t>
            </a:r>
          </a:p>
          <a:p>
            <a:r>
              <a:rPr lang="en-US" dirty="0" smtClean="0"/>
              <a:t>Constructive Empiricism</a:t>
            </a:r>
          </a:p>
          <a:p>
            <a:pPr lvl="1"/>
            <a:r>
              <a:rPr lang="en-US" dirty="0" smtClean="0"/>
              <a:t>“Science </a:t>
            </a:r>
            <a:r>
              <a:rPr lang="en-US" dirty="0"/>
              <a:t>aims to give us theories which are empirically adequate; and acceptance of a theory involves as belief only that it is empirically adequate</a:t>
            </a:r>
            <a:r>
              <a:rPr lang="en-US" dirty="0" smtClean="0"/>
              <a:t>.” </a:t>
            </a:r>
            <a:r>
              <a:rPr lang="en-US" dirty="0"/>
              <a:t>(van </a:t>
            </a:r>
            <a:r>
              <a:rPr lang="en-US" dirty="0" err="1"/>
              <a:t>Fraassen</a:t>
            </a:r>
            <a:r>
              <a:rPr lang="en-US" dirty="0"/>
              <a:t>, 1980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391" y="-332364"/>
            <a:ext cx="9144000" cy="2387600"/>
          </a:xfrm>
        </p:spPr>
        <p:txBody>
          <a:bodyPr/>
          <a:lstStyle/>
          <a:p>
            <a:r>
              <a:rPr lang="en-US" dirty="0" smtClean="0"/>
              <a:t>How does scientific progress occur?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83" y="2055236"/>
            <a:ext cx="4340415" cy="41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isha"/>
        <a:ea typeface=""/>
        <a:cs typeface=""/>
      </a:majorFont>
      <a:minorFont>
        <a:latin typeface="Gish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</TotalTime>
  <Words>1326</Words>
  <Application>Microsoft Office PowerPoint</Application>
  <PresentationFormat>Widescreen</PresentationFormat>
  <Paragraphs>186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Cambria Math</vt:lpstr>
      <vt:lpstr>Gisha</vt:lpstr>
      <vt:lpstr>office theme</vt:lpstr>
      <vt:lpstr>Ancient Astronomy Ethan Vo</vt:lpstr>
      <vt:lpstr>About Myself</vt:lpstr>
      <vt:lpstr>PowerPoint Presentation</vt:lpstr>
      <vt:lpstr>Content/Structure of Class</vt:lpstr>
      <vt:lpstr>Tentative Schedule</vt:lpstr>
      <vt:lpstr>Reminder – You can leave at any time!</vt:lpstr>
      <vt:lpstr>What is science?</vt:lpstr>
      <vt:lpstr>Two Major Views on Science</vt:lpstr>
      <vt:lpstr>How does scientific progress occur?</vt:lpstr>
      <vt:lpstr>Viewpoints on Scientific Progress</vt:lpstr>
      <vt:lpstr>Viewpoints on Scientific Progress</vt:lpstr>
      <vt:lpstr>Viewpoints on Scientific Progress</vt:lpstr>
      <vt:lpstr>Early Beginnings: Egypt and Mesopotamia</vt:lpstr>
      <vt:lpstr>Thales of Miletos (625-547 BCE)</vt:lpstr>
      <vt:lpstr>Beliefs on Matter</vt:lpstr>
      <vt:lpstr>Aesthetic Beauty</vt:lpstr>
      <vt:lpstr>PowerPoint Presentation</vt:lpstr>
      <vt:lpstr>Aristotle (384-322 BCE)</vt:lpstr>
      <vt:lpstr>Peripatetic dynamics (naïve and wrong!)</vt:lpstr>
      <vt:lpstr>Peripatetic dynamics (naïve and wrong!)</vt:lpstr>
      <vt:lpstr>Aristotle vs. the arrow</vt:lpstr>
      <vt:lpstr>Archimedes (287-212 BCE)</vt:lpstr>
      <vt:lpstr>PowerPoint Presentation</vt:lpstr>
      <vt:lpstr>Unexpected Visionary – Aristarchus (320 – 250 BCE)</vt:lpstr>
      <vt:lpstr>Ptolemy (100-170 CE) and the Almagest</vt:lpstr>
      <vt:lpstr>PowerPoint Presentation</vt:lpstr>
      <vt:lpstr>But what about China?</vt:lpstr>
      <vt:lpstr>East Asian Philosophies</vt:lpstr>
      <vt:lpstr>But what about society?</vt:lpstr>
      <vt:lpstr>The Halting of Scientific Progress</vt:lpstr>
      <vt:lpstr>Feudalism in the Middle Ages</vt:lpstr>
      <vt:lpstr>Religion – Safe Haven for Science?</vt:lpstr>
      <vt:lpstr>Advancements in Mathematics/Science</vt:lpstr>
      <vt:lpstr>Jean Buridan (1300-1358 CE)</vt:lpstr>
      <vt:lpstr>Nicole Oresme (1320 -1382 CE)</vt:lpstr>
      <vt:lpstr>Next time: Renaissance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Astronomy: Foundations of Physics</dc:title>
  <dc:creator>Ethan</dc:creator>
  <cp:lastModifiedBy>Ethan</cp:lastModifiedBy>
  <cp:revision>53</cp:revision>
  <dcterms:created xsi:type="dcterms:W3CDTF">2017-06-05T15:12:56Z</dcterms:created>
  <dcterms:modified xsi:type="dcterms:W3CDTF">2017-07-09T19:54:45Z</dcterms:modified>
</cp:coreProperties>
</file>