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65" r:id="rId29"/>
    <p:sldId id="284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won-Yong%20Jin\AppData\Local\Temp\downloa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won-Yong%20Jin\Desktop\&#48373;&#49324;&#48376;%20downloa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won-Yong%20Jin\Desktop\&#48373;&#49324;&#48376;%20downloa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SA_CSHomePrice_History!$A$159:$A$285</c:f>
              <c:numCache>
                <c:formatCode>mmmm\ yyyy</c:formatCode>
                <c:ptCount val="12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39265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</c:numCache>
            </c:numRef>
          </c:cat>
          <c:val>
            <c:numRef>
              <c:f>SA_CSHomePrice_History!$W$159:$W$285</c:f>
              <c:numCache>
                <c:formatCode>0.00</c:formatCode>
                <c:ptCount val="127"/>
                <c:pt idx="0">
                  <c:v>100.59</c:v>
                </c:pt>
                <c:pt idx="1">
                  <c:v>101.69</c:v>
                </c:pt>
                <c:pt idx="2">
                  <c:v>102.78</c:v>
                </c:pt>
                <c:pt idx="3">
                  <c:v>103.99</c:v>
                </c:pt>
                <c:pt idx="4">
                  <c:v>105.26</c:v>
                </c:pt>
                <c:pt idx="5">
                  <c:v>106.41</c:v>
                </c:pt>
                <c:pt idx="6">
                  <c:v>107.14</c:v>
                </c:pt>
                <c:pt idx="7">
                  <c:v>107.86</c:v>
                </c:pt>
                <c:pt idx="8">
                  <c:v>108.61</c:v>
                </c:pt>
                <c:pt idx="9">
                  <c:v>109.49</c:v>
                </c:pt>
                <c:pt idx="10">
                  <c:v>110.57</c:v>
                </c:pt>
                <c:pt idx="11">
                  <c:v>111.8</c:v>
                </c:pt>
                <c:pt idx="12">
                  <c:v>113.05</c:v>
                </c:pt>
                <c:pt idx="13">
                  <c:v>114.12</c:v>
                </c:pt>
                <c:pt idx="14">
                  <c:v>115.08</c:v>
                </c:pt>
                <c:pt idx="15">
                  <c:v>115.84</c:v>
                </c:pt>
                <c:pt idx="16">
                  <c:v>116.31</c:v>
                </c:pt>
                <c:pt idx="17">
                  <c:v>116.91</c:v>
                </c:pt>
                <c:pt idx="18">
                  <c:v>117.5</c:v>
                </c:pt>
                <c:pt idx="19">
                  <c:v>118.25</c:v>
                </c:pt>
                <c:pt idx="20">
                  <c:v>119.03</c:v>
                </c:pt>
                <c:pt idx="21">
                  <c:v>119.69</c:v>
                </c:pt>
                <c:pt idx="22">
                  <c:v>120.28</c:v>
                </c:pt>
                <c:pt idx="23">
                  <c:v>120.67</c:v>
                </c:pt>
                <c:pt idx="24">
                  <c:v>121.36</c:v>
                </c:pt>
                <c:pt idx="25">
                  <c:v>122.19</c:v>
                </c:pt>
                <c:pt idx="26">
                  <c:v>123.31</c:v>
                </c:pt>
                <c:pt idx="27">
                  <c:v>124.5</c:v>
                </c:pt>
                <c:pt idx="28">
                  <c:v>125.93</c:v>
                </c:pt>
                <c:pt idx="29">
                  <c:v>127.4</c:v>
                </c:pt>
                <c:pt idx="30">
                  <c:v>128.88</c:v>
                </c:pt>
                <c:pt idx="31">
                  <c:v>130.31</c:v>
                </c:pt>
                <c:pt idx="32">
                  <c:v>131.53</c:v>
                </c:pt>
                <c:pt idx="33">
                  <c:v>132.85</c:v>
                </c:pt>
                <c:pt idx="34">
                  <c:v>134.1</c:v>
                </c:pt>
                <c:pt idx="35">
                  <c:v>135.41</c:v>
                </c:pt>
                <c:pt idx="36">
                  <c:v>136.47</c:v>
                </c:pt>
                <c:pt idx="37">
                  <c:v>137.44999999999999</c:v>
                </c:pt>
                <c:pt idx="38">
                  <c:v>138.36000000000001</c:v>
                </c:pt>
                <c:pt idx="39">
                  <c:v>139.22999999999999</c:v>
                </c:pt>
                <c:pt idx="40">
                  <c:v>140.15</c:v>
                </c:pt>
                <c:pt idx="41">
                  <c:v>140.94</c:v>
                </c:pt>
                <c:pt idx="42">
                  <c:v>142.12</c:v>
                </c:pt>
                <c:pt idx="43">
                  <c:v>143.56</c:v>
                </c:pt>
                <c:pt idx="44">
                  <c:v>145.27000000000001</c:v>
                </c:pt>
                <c:pt idx="45">
                  <c:v>146.99</c:v>
                </c:pt>
                <c:pt idx="46">
                  <c:v>148.83000000000001</c:v>
                </c:pt>
                <c:pt idx="47">
                  <c:v>150.76</c:v>
                </c:pt>
                <c:pt idx="48">
                  <c:v>152.63</c:v>
                </c:pt>
                <c:pt idx="49">
                  <c:v>154.53</c:v>
                </c:pt>
                <c:pt idx="50">
                  <c:v>156.88</c:v>
                </c:pt>
                <c:pt idx="51">
                  <c:v>159.32</c:v>
                </c:pt>
                <c:pt idx="52">
                  <c:v>161.75</c:v>
                </c:pt>
                <c:pt idx="53">
                  <c:v>164.34</c:v>
                </c:pt>
                <c:pt idx="54">
                  <c:v>166.4</c:v>
                </c:pt>
                <c:pt idx="55">
                  <c:v>168.1</c:v>
                </c:pt>
                <c:pt idx="56">
                  <c:v>169.67</c:v>
                </c:pt>
                <c:pt idx="57">
                  <c:v>171.31</c:v>
                </c:pt>
                <c:pt idx="58">
                  <c:v>173.09</c:v>
                </c:pt>
                <c:pt idx="59">
                  <c:v>175.08</c:v>
                </c:pt>
                <c:pt idx="60">
                  <c:v>177.54</c:v>
                </c:pt>
                <c:pt idx="61">
                  <c:v>180.23</c:v>
                </c:pt>
                <c:pt idx="62">
                  <c:v>183.12</c:v>
                </c:pt>
                <c:pt idx="63">
                  <c:v>185.45</c:v>
                </c:pt>
                <c:pt idx="64">
                  <c:v>187.54</c:v>
                </c:pt>
                <c:pt idx="65">
                  <c:v>189.58</c:v>
                </c:pt>
                <c:pt idx="66">
                  <c:v>191.43</c:v>
                </c:pt>
                <c:pt idx="67">
                  <c:v>193.49</c:v>
                </c:pt>
                <c:pt idx="68">
                  <c:v>195.66</c:v>
                </c:pt>
                <c:pt idx="69">
                  <c:v>197.89</c:v>
                </c:pt>
                <c:pt idx="70">
                  <c:v>200.13</c:v>
                </c:pt>
                <c:pt idx="71">
                  <c:v>202.14</c:v>
                </c:pt>
                <c:pt idx="72">
                  <c:v>203.72</c:v>
                </c:pt>
                <c:pt idx="73">
                  <c:v>205.28</c:v>
                </c:pt>
                <c:pt idx="74">
                  <c:v>206.01</c:v>
                </c:pt>
                <c:pt idx="75">
                  <c:v>206.52</c:v>
                </c:pt>
                <c:pt idx="76">
                  <c:v>206.49</c:v>
                </c:pt>
                <c:pt idx="77">
                  <c:v>205.93</c:v>
                </c:pt>
                <c:pt idx="78">
                  <c:v>205.09</c:v>
                </c:pt>
                <c:pt idx="79">
                  <c:v>204.44</c:v>
                </c:pt>
                <c:pt idx="80">
                  <c:v>203.68</c:v>
                </c:pt>
                <c:pt idx="81">
                  <c:v>203.56</c:v>
                </c:pt>
                <c:pt idx="82">
                  <c:v>203.6</c:v>
                </c:pt>
                <c:pt idx="83">
                  <c:v>203.37</c:v>
                </c:pt>
                <c:pt idx="84">
                  <c:v>203.58</c:v>
                </c:pt>
                <c:pt idx="85">
                  <c:v>203.85</c:v>
                </c:pt>
                <c:pt idx="86">
                  <c:v>203.7</c:v>
                </c:pt>
                <c:pt idx="87">
                  <c:v>202.63</c:v>
                </c:pt>
                <c:pt idx="88">
                  <c:v>200.98</c:v>
                </c:pt>
                <c:pt idx="89">
                  <c:v>199.08</c:v>
                </c:pt>
                <c:pt idx="90">
                  <c:v>197.21</c:v>
                </c:pt>
                <c:pt idx="91">
                  <c:v>195.52</c:v>
                </c:pt>
                <c:pt idx="92">
                  <c:v>193.33</c:v>
                </c:pt>
                <c:pt idx="93">
                  <c:v>190.98</c:v>
                </c:pt>
                <c:pt idx="94">
                  <c:v>187.8</c:v>
                </c:pt>
                <c:pt idx="95">
                  <c:v>184.9</c:v>
                </c:pt>
                <c:pt idx="96">
                  <c:v>181.82</c:v>
                </c:pt>
                <c:pt idx="97">
                  <c:v>178.13</c:v>
                </c:pt>
                <c:pt idx="98">
                  <c:v>174.77</c:v>
                </c:pt>
                <c:pt idx="99">
                  <c:v>172.08</c:v>
                </c:pt>
                <c:pt idx="100">
                  <c:v>169.5</c:v>
                </c:pt>
                <c:pt idx="101">
                  <c:v>167.53</c:v>
                </c:pt>
                <c:pt idx="102">
                  <c:v>164.99</c:v>
                </c:pt>
                <c:pt idx="103">
                  <c:v>162.96</c:v>
                </c:pt>
                <c:pt idx="104">
                  <c:v>159.44</c:v>
                </c:pt>
                <c:pt idx="105">
                  <c:v>156.28</c:v>
                </c:pt>
                <c:pt idx="106">
                  <c:v>153.47</c:v>
                </c:pt>
                <c:pt idx="107">
                  <c:v>150.41</c:v>
                </c:pt>
                <c:pt idx="108">
                  <c:v>147.25</c:v>
                </c:pt>
                <c:pt idx="109">
                  <c:v>145.02000000000001</c:v>
                </c:pt>
                <c:pt idx="110">
                  <c:v>142.32</c:v>
                </c:pt>
                <c:pt idx="111">
                  <c:v>141.16999999999999</c:v>
                </c:pt>
                <c:pt idx="112">
                  <c:v>140.83000000000001</c:v>
                </c:pt>
                <c:pt idx="113">
                  <c:v>141.78</c:v>
                </c:pt>
                <c:pt idx="114">
                  <c:v>143.07</c:v>
                </c:pt>
                <c:pt idx="115">
                  <c:v>144.54</c:v>
                </c:pt>
                <c:pt idx="116">
                  <c:v>144.51</c:v>
                </c:pt>
                <c:pt idx="117">
                  <c:v>144.72999999999999</c:v>
                </c:pt>
                <c:pt idx="118">
                  <c:v>145.16</c:v>
                </c:pt>
                <c:pt idx="119">
                  <c:v>145.75</c:v>
                </c:pt>
                <c:pt idx="120">
                  <c:v>146.19999999999999</c:v>
                </c:pt>
                <c:pt idx="121">
                  <c:v>146.04</c:v>
                </c:pt>
                <c:pt idx="122">
                  <c:v>145.74</c:v>
                </c:pt>
                <c:pt idx="123">
                  <c:v>146.65</c:v>
                </c:pt>
                <c:pt idx="124">
                  <c:v>147.38999999999999</c:v>
                </c:pt>
                <c:pt idx="125">
                  <c:v>147.74</c:v>
                </c:pt>
                <c:pt idx="126">
                  <c:v>147.55000000000001</c:v>
                </c:pt>
              </c:numCache>
            </c:numRef>
          </c:val>
        </c:ser>
        <c:marker val="1"/>
        <c:axId val="69691264"/>
        <c:axId val="70686208"/>
      </c:lineChart>
      <c:dateAx>
        <c:axId val="69691264"/>
        <c:scaling>
          <c:orientation val="minMax"/>
        </c:scaling>
        <c:axPos val="b"/>
        <c:numFmt formatCode="mmmm\ yyyy" sourceLinked="1"/>
        <c:tickLblPos val="nextTo"/>
        <c:txPr>
          <a:bodyPr rot="2700000"/>
          <a:lstStyle/>
          <a:p>
            <a:pPr>
              <a:defRPr/>
            </a:pPr>
            <a:endParaRPr lang="ko-KR"/>
          </a:p>
        </c:txPr>
        <c:crossAx val="70686208"/>
        <c:crosses val="autoZero"/>
        <c:auto val="1"/>
        <c:lblOffset val="100"/>
        <c:majorUnit val="12"/>
        <c:majorTimeUnit val="months"/>
      </c:dateAx>
      <c:valAx>
        <c:axId val="70686208"/>
        <c:scaling>
          <c:orientation val="minMax"/>
          <c:min val="100"/>
        </c:scaling>
        <c:axPos val="l"/>
        <c:majorGridlines/>
        <c:numFmt formatCode="General" sourceLinked="0"/>
        <c:tickLblPos val="nextTo"/>
        <c:crossAx val="6969126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SA_CSHomePrice_History!$A$159:$A$285</c:f>
              <c:numCache>
                <c:formatCode>mmmm\ yyyy</c:formatCode>
                <c:ptCount val="12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39265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</c:numCache>
            </c:numRef>
          </c:cat>
          <c:val>
            <c:numRef>
              <c:f>SA_CSHomePrice_History!$L$159:$L$285</c:f>
              <c:numCache>
                <c:formatCode>0.00</c:formatCode>
                <c:ptCount val="127"/>
                <c:pt idx="0">
                  <c:v>100.92</c:v>
                </c:pt>
                <c:pt idx="1">
                  <c:v>101.89</c:v>
                </c:pt>
                <c:pt idx="2">
                  <c:v>102.65</c:v>
                </c:pt>
                <c:pt idx="3">
                  <c:v>104.35</c:v>
                </c:pt>
                <c:pt idx="4">
                  <c:v>106.02</c:v>
                </c:pt>
                <c:pt idx="5">
                  <c:v>107.93</c:v>
                </c:pt>
                <c:pt idx="6">
                  <c:v>108.93</c:v>
                </c:pt>
                <c:pt idx="7">
                  <c:v>110.13</c:v>
                </c:pt>
                <c:pt idx="8">
                  <c:v>111.37</c:v>
                </c:pt>
                <c:pt idx="9">
                  <c:v>112.97</c:v>
                </c:pt>
                <c:pt idx="10">
                  <c:v>114.77</c:v>
                </c:pt>
                <c:pt idx="11">
                  <c:v>116.94</c:v>
                </c:pt>
                <c:pt idx="12">
                  <c:v>118.84</c:v>
                </c:pt>
                <c:pt idx="13">
                  <c:v>120.4</c:v>
                </c:pt>
                <c:pt idx="14">
                  <c:v>121.56</c:v>
                </c:pt>
                <c:pt idx="15">
                  <c:v>122.74</c:v>
                </c:pt>
                <c:pt idx="16">
                  <c:v>123.2</c:v>
                </c:pt>
                <c:pt idx="17">
                  <c:v>124.44</c:v>
                </c:pt>
                <c:pt idx="18">
                  <c:v>125.6</c:v>
                </c:pt>
                <c:pt idx="19">
                  <c:v>126.94</c:v>
                </c:pt>
                <c:pt idx="20">
                  <c:v>128.15</c:v>
                </c:pt>
                <c:pt idx="21">
                  <c:v>129.13</c:v>
                </c:pt>
                <c:pt idx="22">
                  <c:v>130.16999999999999</c:v>
                </c:pt>
                <c:pt idx="23">
                  <c:v>130.5</c:v>
                </c:pt>
                <c:pt idx="24">
                  <c:v>131.35</c:v>
                </c:pt>
                <c:pt idx="25">
                  <c:v>131.77000000000001</c:v>
                </c:pt>
                <c:pt idx="26">
                  <c:v>132.97</c:v>
                </c:pt>
                <c:pt idx="27">
                  <c:v>134.53</c:v>
                </c:pt>
                <c:pt idx="28">
                  <c:v>136.69999999999999</c:v>
                </c:pt>
                <c:pt idx="29">
                  <c:v>138.77000000000001</c:v>
                </c:pt>
                <c:pt idx="30">
                  <c:v>140.55000000000001</c:v>
                </c:pt>
                <c:pt idx="31">
                  <c:v>142.31</c:v>
                </c:pt>
                <c:pt idx="32">
                  <c:v>144.21</c:v>
                </c:pt>
                <c:pt idx="33">
                  <c:v>145.82</c:v>
                </c:pt>
                <c:pt idx="34">
                  <c:v>147.4</c:v>
                </c:pt>
                <c:pt idx="35">
                  <c:v>147.86000000000001</c:v>
                </c:pt>
                <c:pt idx="36">
                  <c:v>148.53</c:v>
                </c:pt>
                <c:pt idx="37">
                  <c:v>149.68</c:v>
                </c:pt>
                <c:pt idx="38">
                  <c:v>150.97999999999999</c:v>
                </c:pt>
                <c:pt idx="39">
                  <c:v>151.63999999999999</c:v>
                </c:pt>
                <c:pt idx="40">
                  <c:v>151.9</c:v>
                </c:pt>
                <c:pt idx="41">
                  <c:v>152.38</c:v>
                </c:pt>
                <c:pt idx="42">
                  <c:v>152.91</c:v>
                </c:pt>
                <c:pt idx="43">
                  <c:v>153.58000000000001</c:v>
                </c:pt>
                <c:pt idx="44">
                  <c:v>154.63</c:v>
                </c:pt>
                <c:pt idx="45">
                  <c:v>155.83000000000001</c:v>
                </c:pt>
                <c:pt idx="46">
                  <c:v>157.68</c:v>
                </c:pt>
                <c:pt idx="47">
                  <c:v>159.31</c:v>
                </c:pt>
                <c:pt idx="48">
                  <c:v>160.58000000000001</c:v>
                </c:pt>
                <c:pt idx="49">
                  <c:v>161.96</c:v>
                </c:pt>
                <c:pt idx="50">
                  <c:v>163.25</c:v>
                </c:pt>
                <c:pt idx="51">
                  <c:v>165.52</c:v>
                </c:pt>
                <c:pt idx="52">
                  <c:v>166.19</c:v>
                </c:pt>
                <c:pt idx="53">
                  <c:v>167.54</c:v>
                </c:pt>
                <c:pt idx="54">
                  <c:v>168.18</c:v>
                </c:pt>
                <c:pt idx="55">
                  <c:v>169.33</c:v>
                </c:pt>
                <c:pt idx="56">
                  <c:v>170.21</c:v>
                </c:pt>
                <c:pt idx="57">
                  <c:v>171.92</c:v>
                </c:pt>
                <c:pt idx="58">
                  <c:v>173.05</c:v>
                </c:pt>
                <c:pt idx="59">
                  <c:v>174.32</c:v>
                </c:pt>
                <c:pt idx="60">
                  <c:v>175.77</c:v>
                </c:pt>
                <c:pt idx="61">
                  <c:v>177.88</c:v>
                </c:pt>
                <c:pt idx="62">
                  <c:v>179.44</c:v>
                </c:pt>
                <c:pt idx="63">
                  <c:v>180.47</c:v>
                </c:pt>
                <c:pt idx="64">
                  <c:v>180.72</c:v>
                </c:pt>
                <c:pt idx="65">
                  <c:v>180.13</c:v>
                </c:pt>
                <c:pt idx="66">
                  <c:v>180.08</c:v>
                </c:pt>
                <c:pt idx="67">
                  <c:v>179.86</c:v>
                </c:pt>
                <c:pt idx="68">
                  <c:v>180.21</c:v>
                </c:pt>
                <c:pt idx="69">
                  <c:v>179.81</c:v>
                </c:pt>
                <c:pt idx="70">
                  <c:v>180.76</c:v>
                </c:pt>
                <c:pt idx="71">
                  <c:v>180.45</c:v>
                </c:pt>
                <c:pt idx="72">
                  <c:v>180.64</c:v>
                </c:pt>
                <c:pt idx="73">
                  <c:v>179.48</c:v>
                </c:pt>
                <c:pt idx="74">
                  <c:v>179.95</c:v>
                </c:pt>
                <c:pt idx="75">
                  <c:v>179.28</c:v>
                </c:pt>
                <c:pt idx="76">
                  <c:v>178.32</c:v>
                </c:pt>
                <c:pt idx="77">
                  <c:v>176.58</c:v>
                </c:pt>
                <c:pt idx="78">
                  <c:v>175.71</c:v>
                </c:pt>
                <c:pt idx="79">
                  <c:v>175.3</c:v>
                </c:pt>
                <c:pt idx="80">
                  <c:v>173.89</c:v>
                </c:pt>
                <c:pt idx="81">
                  <c:v>173.46</c:v>
                </c:pt>
                <c:pt idx="82">
                  <c:v>171.79</c:v>
                </c:pt>
                <c:pt idx="83">
                  <c:v>171.3</c:v>
                </c:pt>
                <c:pt idx="84">
                  <c:v>170.59</c:v>
                </c:pt>
                <c:pt idx="85">
                  <c:v>171.16</c:v>
                </c:pt>
                <c:pt idx="86">
                  <c:v>171.64</c:v>
                </c:pt>
                <c:pt idx="87">
                  <c:v>171.52</c:v>
                </c:pt>
                <c:pt idx="88">
                  <c:v>170.9</c:v>
                </c:pt>
                <c:pt idx="89">
                  <c:v>169.86</c:v>
                </c:pt>
                <c:pt idx="90">
                  <c:v>169.46</c:v>
                </c:pt>
                <c:pt idx="91">
                  <c:v>168.71</c:v>
                </c:pt>
                <c:pt idx="92">
                  <c:v>168.07</c:v>
                </c:pt>
                <c:pt idx="93">
                  <c:v>167.05</c:v>
                </c:pt>
                <c:pt idx="94">
                  <c:v>166.69</c:v>
                </c:pt>
                <c:pt idx="95">
                  <c:v>165.52</c:v>
                </c:pt>
                <c:pt idx="96">
                  <c:v>164.79</c:v>
                </c:pt>
                <c:pt idx="97">
                  <c:v>163.34</c:v>
                </c:pt>
                <c:pt idx="98">
                  <c:v>161.84</c:v>
                </c:pt>
                <c:pt idx="99">
                  <c:v>160.75</c:v>
                </c:pt>
                <c:pt idx="100">
                  <c:v>160.49</c:v>
                </c:pt>
                <c:pt idx="101">
                  <c:v>160.78</c:v>
                </c:pt>
                <c:pt idx="102">
                  <c:v>160.11000000000001</c:v>
                </c:pt>
                <c:pt idx="103">
                  <c:v>160.54</c:v>
                </c:pt>
                <c:pt idx="104">
                  <c:v>158.25</c:v>
                </c:pt>
                <c:pt idx="105">
                  <c:v>157</c:v>
                </c:pt>
                <c:pt idx="106">
                  <c:v>154.43</c:v>
                </c:pt>
                <c:pt idx="107">
                  <c:v>153.88999999999999</c:v>
                </c:pt>
                <c:pt idx="108">
                  <c:v>152.74</c:v>
                </c:pt>
                <c:pt idx="109">
                  <c:v>151.62</c:v>
                </c:pt>
                <c:pt idx="110">
                  <c:v>149.16999999999999</c:v>
                </c:pt>
                <c:pt idx="111">
                  <c:v>148.56</c:v>
                </c:pt>
                <c:pt idx="112">
                  <c:v>149.05000000000001</c:v>
                </c:pt>
                <c:pt idx="113">
                  <c:v>151.16</c:v>
                </c:pt>
                <c:pt idx="114">
                  <c:v>152.05000000000001</c:v>
                </c:pt>
                <c:pt idx="115">
                  <c:v>153.75</c:v>
                </c:pt>
                <c:pt idx="116">
                  <c:v>152.86000000000001</c:v>
                </c:pt>
                <c:pt idx="117">
                  <c:v>152.58000000000001</c:v>
                </c:pt>
                <c:pt idx="118">
                  <c:v>153.41</c:v>
                </c:pt>
                <c:pt idx="119">
                  <c:v>154.61000000000001</c:v>
                </c:pt>
                <c:pt idx="120">
                  <c:v>155.03</c:v>
                </c:pt>
                <c:pt idx="121">
                  <c:v>154.32</c:v>
                </c:pt>
                <c:pt idx="122">
                  <c:v>155.01</c:v>
                </c:pt>
                <c:pt idx="123">
                  <c:v>155.88999999999999</c:v>
                </c:pt>
                <c:pt idx="124">
                  <c:v>156.32</c:v>
                </c:pt>
                <c:pt idx="125">
                  <c:v>156.13</c:v>
                </c:pt>
                <c:pt idx="126">
                  <c:v>156.18</c:v>
                </c:pt>
              </c:numCache>
            </c:numRef>
          </c:val>
        </c:ser>
        <c:marker val="1"/>
        <c:axId val="69200128"/>
        <c:axId val="69678208"/>
      </c:lineChart>
      <c:dateAx>
        <c:axId val="69200128"/>
        <c:scaling>
          <c:orientation val="minMax"/>
        </c:scaling>
        <c:axPos val="b"/>
        <c:numFmt formatCode="mmmm\ yyyy" sourceLinked="1"/>
        <c:tickLblPos val="nextTo"/>
        <c:txPr>
          <a:bodyPr rot="2700000"/>
          <a:lstStyle/>
          <a:p>
            <a:pPr>
              <a:defRPr/>
            </a:pPr>
            <a:endParaRPr lang="ko-KR"/>
          </a:p>
        </c:txPr>
        <c:crossAx val="69678208"/>
        <c:crosses val="autoZero"/>
        <c:auto val="1"/>
        <c:lblOffset val="100"/>
        <c:majorUnit val="12"/>
        <c:majorTimeUnit val="months"/>
      </c:dateAx>
      <c:valAx>
        <c:axId val="69678208"/>
        <c:scaling>
          <c:orientation val="minMax"/>
          <c:min val="100"/>
        </c:scaling>
        <c:axPos val="l"/>
        <c:majorGridlines/>
        <c:numFmt formatCode="General" sourceLinked="0"/>
        <c:tickLblPos val="nextTo"/>
        <c:crossAx val="6920012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SA_CSHomePrice_History!$A$159:$A$285</c:f>
              <c:numCache>
                <c:formatCode>mmmm\ yyyy</c:formatCode>
                <c:ptCount val="12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39265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</c:numCache>
            </c:numRef>
          </c:cat>
          <c:val>
            <c:numRef>
              <c:f>SA_CSHomePrice_History!$B$159:$B$285</c:f>
              <c:numCache>
                <c:formatCode>0.00</c:formatCode>
                <c:ptCount val="127"/>
                <c:pt idx="0">
                  <c:v>100.41</c:v>
                </c:pt>
                <c:pt idx="1">
                  <c:v>100.94</c:v>
                </c:pt>
                <c:pt idx="2">
                  <c:v>101.72</c:v>
                </c:pt>
                <c:pt idx="3">
                  <c:v>102.27</c:v>
                </c:pt>
                <c:pt idx="4">
                  <c:v>102.99</c:v>
                </c:pt>
                <c:pt idx="5">
                  <c:v>103.71</c:v>
                </c:pt>
                <c:pt idx="6">
                  <c:v>104.08</c:v>
                </c:pt>
                <c:pt idx="7">
                  <c:v>104.5</c:v>
                </c:pt>
                <c:pt idx="8">
                  <c:v>104.97</c:v>
                </c:pt>
                <c:pt idx="9">
                  <c:v>105.33</c:v>
                </c:pt>
                <c:pt idx="10">
                  <c:v>105.8</c:v>
                </c:pt>
                <c:pt idx="11">
                  <c:v>106</c:v>
                </c:pt>
                <c:pt idx="12">
                  <c:v>106.4</c:v>
                </c:pt>
                <c:pt idx="13">
                  <c:v>106.88</c:v>
                </c:pt>
                <c:pt idx="14">
                  <c:v>107.46</c:v>
                </c:pt>
                <c:pt idx="15">
                  <c:v>108.08</c:v>
                </c:pt>
                <c:pt idx="16">
                  <c:v>108.71</c:v>
                </c:pt>
                <c:pt idx="17">
                  <c:v>109.03</c:v>
                </c:pt>
                <c:pt idx="18">
                  <c:v>109.52</c:v>
                </c:pt>
                <c:pt idx="19">
                  <c:v>109.87</c:v>
                </c:pt>
                <c:pt idx="20">
                  <c:v>110.28</c:v>
                </c:pt>
                <c:pt idx="21">
                  <c:v>110.75</c:v>
                </c:pt>
                <c:pt idx="22">
                  <c:v>111.1</c:v>
                </c:pt>
                <c:pt idx="23">
                  <c:v>111.62</c:v>
                </c:pt>
                <c:pt idx="24">
                  <c:v>112.16</c:v>
                </c:pt>
                <c:pt idx="25">
                  <c:v>112.79</c:v>
                </c:pt>
                <c:pt idx="26">
                  <c:v>113.21</c:v>
                </c:pt>
                <c:pt idx="27">
                  <c:v>113.68</c:v>
                </c:pt>
                <c:pt idx="28">
                  <c:v>114.21</c:v>
                </c:pt>
                <c:pt idx="29">
                  <c:v>114.68</c:v>
                </c:pt>
                <c:pt idx="30">
                  <c:v>115</c:v>
                </c:pt>
                <c:pt idx="31">
                  <c:v>115.31</c:v>
                </c:pt>
                <c:pt idx="32">
                  <c:v>115.54</c:v>
                </c:pt>
                <c:pt idx="33">
                  <c:v>115.82</c:v>
                </c:pt>
                <c:pt idx="34">
                  <c:v>116.25</c:v>
                </c:pt>
                <c:pt idx="35">
                  <c:v>116.64</c:v>
                </c:pt>
                <c:pt idx="36">
                  <c:v>117.71</c:v>
                </c:pt>
                <c:pt idx="37">
                  <c:v>118.61</c:v>
                </c:pt>
                <c:pt idx="38">
                  <c:v>119.57</c:v>
                </c:pt>
                <c:pt idx="39">
                  <c:v>119.91</c:v>
                </c:pt>
                <c:pt idx="40">
                  <c:v>120.3</c:v>
                </c:pt>
                <c:pt idx="41">
                  <c:v>120.67</c:v>
                </c:pt>
                <c:pt idx="42">
                  <c:v>121.29</c:v>
                </c:pt>
                <c:pt idx="43">
                  <c:v>122.13</c:v>
                </c:pt>
                <c:pt idx="44">
                  <c:v>123.04</c:v>
                </c:pt>
                <c:pt idx="45">
                  <c:v>123.91</c:v>
                </c:pt>
                <c:pt idx="46">
                  <c:v>124.98</c:v>
                </c:pt>
                <c:pt idx="47">
                  <c:v>126.13</c:v>
                </c:pt>
                <c:pt idx="48">
                  <c:v>127.3</c:v>
                </c:pt>
                <c:pt idx="49">
                  <c:v>128.4</c:v>
                </c:pt>
                <c:pt idx="50">
                  <c:v>129.63999999999999</c:v>
                </c:pt>
                <c:pt idx="51">
                  <c:v>130.94999999999999</c:v>
                </c:pt>
                <c:pt idx="52">
                  <c:v>132.5</c:v>
                </c:pt>
                <c:pt idx="53">
                  <c:v>133.94999999999999</c:v>
                </c:pt>
                <c:pt idx="54">
                  <c:v>135.83000000000001</c:v>
                </c:pt>
                <c:pt idx="55">
                  <c:v>137.61000000000001</c:v>
                </c:pt>
                <c:pt idx="56">
                  <c:v>140.53</c:v>
                </c:pt>
                <c:pt idx="57">
                  <c:v>143.79</c:v>
                </c:pt>
                <c:pt idx="58">
                  <c:v>147.69</c:v>
                </c:pt>
                <c:pt idx="59">
                  <c:v>151.94999999999999</c:v>
                </c:pt>
                <c:pt idx="60">
                  <c:v>156.33000000000001</c:v>
                </c:pt>
                <c:pt idx="61">
                  <c:v>161.66</c:v>
                </c:pt>
                <c:pt idx="62">
                  <c:v>167.83</c:v>
                </c:pt>
                <c:pt idx="63">
                  <c:v>174.71</c:v>
                </c:pt>
                <c:pt idx="64">
                  <c:v>181.23</c:v>
                </c:pt>
                <c:pt idx="65">
                  <c:v>189.03</c:v>
                </c:pt>
                <c:pt idx="66">
                  <c:v>196.24</c:v>
                </c:pt>
                <c:pt idx="67">
                  <c:v>203.07</c:v>
                </c:pt>
                <c:pt idx="68">
                  <c:v>209.45</c:v>
                </c:pt>
                <c:pt idx="69">
                  <c:v>213.52</c:v>
                </c:pt>
                <c:pt idx="70">
                  <c:v>217.32</c:v>
                </c:pt>
                <c:pt idx="71">
                  <c:v>219.8</c:v>
                </c:pt>
                <c:pt idx="72">
                  <c:v>222.95</c:v>
                </c:pt>
                <c:pt idx="73">
                  <c:v>225.27</c:v>
                </c:pt>
                <c:pt idx="74">
                  <c:v>226.6</c:v>
                </c:pt>
                <c:pt idx="75">
                  <c:v>228</c:v>
                </c:pt>
                <c:pt idx="76">
                  <c:v>228.34</c:v>
                </c:pt>
                <c:pt idx="77">
                  <c:v>227.79</c:v>
                </c:pt>
                <c:pt idx="78">
                  <c:v>226.27</c:v>
                </c:pt>
                <c:pt idx="79">
                  <c:v>224.57</c:v>
                </c:pt>
                <c:pt idx="80">
                  <c:v>222.67</c:v>
                </c:pt>
                <c:pt idx="81">
                  <c:v>221.42</c:v>
                </c:pt>
                <c:pt idx="82">
                  <c:v>220.77</c:v>
                </c:pt>
                <c:pt idx="83">
                  <c:v>220.21</c:v>
                </c:pt>
                <c:pt idx="84">
                  <c:v>221.24</c:v>
                </c:pt>
                <c:pt idx="85">
                  <c:v>220.92</c:v>
                </c:pt>
                <c:pt idx="86">
                  <c:v>220.37</c:v>
                </c:pt>
                <c:pt idx="87">
                  <c:v>218.53</c:v>
                </c:pt>
                <c:pt idx="88">
                  <c:v>216.05</c:v>
                </c:pt>
                <c:pt idx="89">
                  <c:v>213.16</c:v>
                </c:pt>
                <c:pt idx="90">
                  <c:v>209.73</c:v>
                </c:pt>
                <c:pt idx="91">
                  <c:v>206.31</c:v>
                </c:pt>
                <c:pt idx="92">
                  <c:v>202.67</c:v>
                </c:pt>
                <c:pt idx="93">
                  <c:v>197.56</c:v>
                </c:pt>
                <c:pt idx="94">
                  <c:v>191.99</c:v>
                </c:pt>
                <c:pt idx="95">
                  <c:v>186.32</c:v>
                </c:pt>
                <c:pt idx="96">
                  <c:v>180.8</c:v>
                </c:pt>
                <c:pt idx="97">
                  <c:v>175.14</c:v>
                </c:pt>
                <c:pt idx="98">
                  <c:v>169.99</c:v>
                </c:pt>
                <c:pt idx="99">
                  <c:v>164.41</c:v>
                </c:pt>
                <c:pt idx="100">
                  <c:v>159.09</c:v>
                </c:pt>
                <c:pt idx="101">
                  <c:v>153.86000000000001</c:v>
                </c:pt>
                <c:pt idx="102">
                  <c:v>148.36000000000001</c:v>
                </c:pt>
                <c:pt idx="103">
                  <c:v>142.9</c:v>
                </c:pt>
                <c:pt idx="104">
                  <c:v>137.87</c:v>
                </c:pt>
                <c:pt idx="105">
                  <c:v>132.87</c:v>
                </c:pt>
                <c:pt idx="106">
                  <c:v>128.69</c:v>
                </c:pt>
                <c:pt idx="107">
                  <c:v>122.92</c:v>
                </c:pt>
                <c:pt idx="108">
                  <c:v>117.55</c:v>
                </c:pt>
                <c:pt idx="109">
                  <c:v>113.6</c:v>
                </c:pt>
                <c:pt idx="110">
                  <c:v>108.99</c:v>
                </c:pt>
                <c:pt idx="111">
                  <c:v>106.64</c:v>
                </c:pt>
                <c:pt idx="112">
                  <c:v>104.79</c:v>
                </c:pt>
                <c:pt idx="113">
                  <c:v>105.29</c:v>
                </c:pt>
                <c:pt idx="114">
                  <c:v>106.15</c:v>
                </c:pt>
                <c:pt idx="115">
                  <c:v>106.9</c:v>
                </c:pt>
                <c:pt idx="116">
                  <c:v>107.69</c:v>
                </c:pt>
                <c:pt idx="117">
                  <c:v>108.73</c:v>
                </c:pt>
                <c:pt idx="118">
                  <c:v>110.28</c:v>
                </c:pt>
                <c:pt idx="119">
                  <c:v>111.49</c:v>
                </c:pt>
                <c:pt idx="120">
                  <c:v>112.14</c:v>
                </c:pt>
                <c:pt idx="121">
                  <c:v>111.77</c:v>
                </c:pt>
                <c:pt idx="122">
                  <c:v>111.7</c:v>
                </c:pt>
                <c:pt idx="123">
                  <c:v>112.46</c:v>
                </c:pt>
                <c:pt idx="124">
                  <c:v>112.36</c:v>
                </c:pt>
                <c:pt idx="125">
                  <c:v>111.61</c:v>
                </c:pt>
                <c:pt idx="126">
                  <c:v>109.76</c:v>
                </c:pt>
              </c:numCache>
            </c:numRef>
          </c:val>
        </c:ser>
        <c:marker val="1"/>
        <c:axId val="73776128"/>
        <c:axId val="90689920"/>
      </c:lineChart>
      <c:dateAx>
        <c:axId val="73776128"/>
        <c:scaling>
          <c:orientation val="minMax"/>
        </c:scaling>
        <c:axPos val="b"/>
        <c:numFmt formatCode="mmmm\ yyyy" sourceLinked="1"/>
        <c:tickLblPos val="nextTo"/>
        <c:txPr>
          <a:bodyPr rot="2700000"/>
          <a:lstStyle/>
          <a:p>
            <a:pPr>
              <a:defRPr/>
            </a:pPr>
            <a:endParaRPr lang="ko-KR"/>
          </a:p>
        </c:txPr>
        <c:crossAx val="90689920"/>
        <c:crosses val="autoZero"/>
        <c:auto val="1"/>
        <c:lblOffset val="100"/>
        <c:majorUnit val="12"/>
        <c:majorTimeUnit val="months"/>
      </c:dateAx>
      <c:valAx>
        <c:axId val="90689920"/>
        <c:scaling>
          <c:orientation val="minMax"/>
          <c:min val="100"/>
        </c:scaling>
        <c:axPos val="l"/>
        <c:majorGridlines/>
        <c:numFmt formatCode="General" sourceLinked="0"/>
        <c:tickLblPos val="nextTo"/>
        <c:crossAx val="7377612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C38633-5326-4FFD-8053-9B53BAF3A4D7}" type="datetimeFigureOut">
              <a:rPr lang="ko-KR" altLang="en-US" smtClean="0"/>
              <a:t>2010-10-08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D92452-E287-4C67-965B-3EADD7B89B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The Financial Crisis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Class 2- The Origins of the Crisis</a:t>
            </a:r>
          </a:p>
          <a:p>
            <a:r>
              <a:rPr lang="en-US" altLang="ko-KR" dirty="0" smtClean="0"/>
              <a:t>October 9, 2010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What does the Federal Reserve control?</a:t>
            </a:r>
          </a:p>
          <a:p>
            <a:pPr lvl="1"/>
            <a:r>
              <a:rPr lang="en-US" altLang="ko-KR" sz="2800" dirty="0" smtClean="0"/>
              <a:t>Money Supply</a:t>
            </a:r>
          </a:p>
          <a:p>
            <a:pPr lvl="1"/>
            <a:r>
              <a:rPr lang="en-US" altLang="ko-KR" sz="2800" dirty="0" smtClean="0"/>
              <a:t>How? Through interest rates</a:t>
            </a:r>
          </a:p>
          <a:p>
            <a:r>
              <a:rPr lang="en-US" altLang="ko-KR" sz="3200" dirty="0" smtClean="0"/>
              <a:t>When the Fed raises interest rates, it is called “</a:t>
            </a:r>
            <a:r>
              <a:rPr lang="en-US" altLang="ko-KR" sz="3200" dirty="0" err="1" smtClean="0"/>
              <a:t>contractionary</a:t>
            </a:r>
            <a:r>
              <a:rPr lang="en-US" altLang="ko-KR" sz="3200" dirty="0" smtClean="0"/>
              <a:t>” monetary policy</a:t>
            </a:r>
          </a:p>
          <a:p>
            <a:r>
              <a:rPr lang="en-US" altLang="ko-KR" sz="3200" dirty="0" smtClean="0"/>
              <a:t>The opposite is called “expansionary”</a:t>
            </a:r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Basic Monetary Economics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What is this “interest rate”?</a:t>
            </a:r>
          </a:p>
          <a:p>
            <a:r>
              <a:rPr lang="en-US" altLang="ko-KR" sz="3200" dirty="0" smtClean="0"/>
              <a:t>Federal Funds Rate</a:t>
            </a:r>
          </a:p>
          <a:p>
            <a:r>
              <a:rPr lang="en-US" altLang="ko-KR" sz="3200" dirty="0" smtClean="0"/>
              <a:t>This is the interest that banks pay to </a:t>
            </a:r>
            <a:r>
              <a:rPr lang="en-US" altLang="ko-KR" sz="3200" i="1" dirty="0" smtClean="0"/>
              <a:t>each other</a:t>
            </a:r>
            <a:r>
              <a:rPr lang="en-US" altLang="ko-KR" sz="3200" dirty="0" smtClean="0"/>
              <a:t> when they borrow overnight.</a:t>
            </a:r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Federal Reserve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Once the Fed raises interest rates, that increases the cost of borrowing for households and businesses</a:t>
            </a:r>
          </a:p>
          <a:p>
            <a:r>
              <a:rPr lang="en-US" altLang="ko-KR" sz="3200" dirty="0" smtClean="0"/>
              <a:t>Prime Rate=3%+FFR</a:t>
            </a:r>
          </a:p>
          <a:p>
            <a:r>
              <a:rPr lang="en-US" altLang="ko-KR" sz="3200" dirty="0" smtClean="0"/>
              <a:t>The economy slows down</a:t>
            </a:r>
          </a:p>
          <a:p>
            <a:r>
              <a:rPr lang="en-US" altLang="ko-KR" sz="3200" dirty="0" smtClean="0"/>
              <a:t>The opposite is true as well</a:t>
            </a:r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Monetary Economics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Federal Funds Rate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5748" cy="479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To stimulate the economy after the dot-com bubble, the Fed lowered rates aggressively</a:t>
            </a:r>
          </a:p>
          <a:p>
            <a:r>
              <a:rPr lang="en-US" altLang="ko-KR" sz="3200" dirty="0" smtClean="0"/>
              <a:t>Federal Funds Rate remained as low as 1% to 2005</a:t>
            </a:r>
          </a:p>
          <a:p>
            <a:r>
              <a:rPr lang="en-US" altLang="ko-KR" sz="3200" dirty="0" smtClean="0"/>
              <a:t>It is claimed that this fueled another bubble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Too low for too long?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Simply put: sub-</a:t>
            </a:r>
            <a:r>
              <a:rPr lang="en-US" altLang="ko-KR" sz="3200" dirty="0" smtClean="0"/>
              <a:t> </a:t>
            </a:r>
            <a:r>
              <a:rPr lang="en-US" altLang="ko-KR" sz="3200" dirty="0" smtClean="0"/>
              <a:t>“prime” mortgage</a:t>
            </a:r>
          </a:p>
          <a:p>
            <a:r>
              <a:rPr lang="en-US" altLang="ko-KR" sz="3200" dirty="0" smtClean="0"/>
              <a:t>Borrower does not meet the standards for a “prime” loan</a:t>
            </a:r>
          </a:p>
          <a:p>
            <a:r>
              <a:rPr lang="en-US" altLang="ko-KR" sz="3200" dirty="0" smtClean="0"/>
              <a:t>This is normally because of:</a:t>
            </a:r>
          </a:p>
          <a:p>
            <a:pPr lvl="1"/>
            <a:r>
              <a:rPr lang="en-US" altLang="ko-KR" sz="2800" dirty="0" smtClean="0"/>
              <a:t>Bad credit</a:t>
            </a:r>
          </a:p>
          <a:p>
            <a:pPr lvl="1"/>
            <a:r>
              <a:rPr lang="en-US" altLang="ko-KR" sz="2800" dirty="0" smtClean="0"/>
              <a:t>Low income</a:t>
            </a:r>
          </a:p>
          <a:p>
            <a:pPr lvl="1"/>
            <a:r>
              <a:rPr lang="en-US" altLang="ko-KR" sz="2800" dirty="0" smtClean="0"/>
              <a:t>Too much debt already</a:t>
            </a:r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subprime Mortgages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For obvious reasons, they have a higher chance of default</a:t>
            </a:r>
          </a:p>
          <a:p>
            <a:r>
              <a:rPr lang="en-US" altLang="ko-KR" sz="3200" dirty="0" smtClean="0"/>
              <a:t>Banks can charge a higher price to the borrowers, however</a:t>
            </a:r>
          </a:p>
          <a:p>
            <a:r>
              <a:rPr lang="en-US" altLang="ko-KR" sz="3200" dirty="0" smtClean="0"/>
              <a:t>When house prices rose, banks lowered lending standards</a:t>
            </a:r>
          </a:p>
          <a:p>
            <a:r>
              <a:rPr lang="en-US" altLang="ko-KR" sz="3200" dirty="0" smtClean="0"/>
              <a:t>Even those who couldn’t get a loan before could do so now</a:t>
            </a:r>
          </a:p>
          <a:p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Subprime Mortgages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There are a multitude of “financial innovations”</a:t>
            </a:r>
          </a:p>
          <a:p>
            <a:r>
              <a:rPr lang="en-US" altLang="ko-KR" sz="3200" dirty="0" smtClean="0"/>
              <a:t>But I’m going to talk about only one thing here:</a:t>
            </a:r>
          </a:p>
          <a:p>
            <a:pPr lvl="1"/>
            <a:r>
              <a:rPr lang="en-US" altLang="ko-KR" sz="2800" dirty="0" smtClean="0"/>
              <a:t>Mortgage Backed Securities</a:t>
            </a:r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Financial Innovations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5000" dirty="0" smtClean="0"/>
              <a:t>What are mortgage backed securities (MBS)?</a:t>
            </a:r>
            <a:endParaRPr lang="ko-KR" alt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mortgages used to be:</a:t>
            </a:r>
            <a:endParaRPr lang="ko-KR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67855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As I said last week, no one cause is the sole cause of the financial crisis</a:t>
            </a:r>
          </a:p>
          <a:p>
            <a:r>
              <a:rPr lang="en-US" altLang="ko-KR" sz="3200" dirty="0" smtClean="0"/>
              <a:t>But the housing market is very important </a:t>
            </a:r>
          </a:p>
          <a:p>
            <a:r>
              <a:rPr lang="en-US" altLang="ko-KR" sz="3200" dirty="0" smtClean="0"/>
              <a:t>It is one of the most important causes of the crisis</a:t>
            </a:r>
          </a:p>
          <a:p>
            <a:r>
              <a:rPr lang="en-US" altLang="ko-KR" sz="3200" dirty="0" smtClean="0"/>
              <a:t>It is also the sector where the first signs of the problem was observed</a:t>
            </a:r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Housing Market	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they are now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351203" cy="480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idea behind MBS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52728" cy="478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Fannie Mae and Freddie Mac</a:t>
            </a:r>
            <a:endParaRPr lang="ko-KR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921354" cy="40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Fannie Mae</a:t>
            </a:r>
          </a:p>
          <a:p>
            <a:pPr lvl="1"/>
            <a:r>
              <a:rPr lang="en-US" altLang="ko-KR" sz="2800" dirty="0" smtClean="0"/>
              <a:t>FNMA (Federal National Mortgage Assoc.)</a:t>
            </a:r>
          </a:p>
          <a:p>
            <a:r>
              <a:rPr lang="en-US" altLang="ko-KR" sz="3200" dirty="0" smtClean="0"/>
              <a:t>Freddie Mac</a:t>
            </a:r>
          </a:p>
          <a:p>
            <a:pPr lvl="1"/>
            <a:r>
              <a:rPr lang="en-US" altLang="ko-KR" sz="2800" dirty="0" smtClean="0"/>
              <a:t>Federal Home Loan Mortgage Loan Corporation (FHLMC)</a:t>
            </a:r>
            <a:endParaRPr lang="en-US" altLang="ko-KR" sz="3200" dirty="0" smtClean="0"/>
          </a:p>
          <a:p>
            <a:r>
              <a:rPr lang="en-US" altLang="ko-KR" sz="3200" dirty="0" smtClean="0"/>
              <a:t>They are “Government-Sponsored Enterprises” (GSEs)</a:t>
            </a:r>
          </a:p>
          <a:p>
            <a:pPr lvl="1"/>
            <a:r>
              <a:rPr lang="en-US" altLang="ko-KR" sz="2800" dirty="0" smtClean="0"/>
              <a:t>What are GSEs?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Fannie and Freddie</a:t>
            </a:r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They buy up mortgages from originators</a:t>
            </a:r>
          </a:p>
          <a:p>
            <a:pPr lvl="1"/>
            <a:r>
              <a:rPr lang="en-US" altLang="ko-KR" sz="2800" dirty="0" smtClean="0"/>
              <a:t>Only prime and conforming (&lt;$417K) loans</a:t>
            </a:r>
          </a:p>
          <a:p>
            <a:r>
              <a:rPr lang="en-US" altLang="ko-KR" sz="3200" dirty="0" smtClean="0"/>
              <a:t>They then pool them into MBS and sell them to investors</a:t>
            </a:r>
          </a:p>
          <a:p>
            <a:pPr lvl="1"/>
            <a:r>
              <a:rPr lang="en-US" altLang="ko-KR" sz="2800" dirty="0" smtClean="0"/>
              <a:t>They also kept some of that MBS</a:t>
            </a:r>
          </a:p>
          <a:p>
            <a:r>
              <a:rPr lang="en-US" altLang="ko-KR" sz="3200" dirty="0" smtClean="0"/>
              <a:t>What would be the upsides of this process? Downsides?</a:t>
            </a:r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Fannie and Freddie</a:t>
            </a:r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Households are overburdened by debt obligations</a:t>
            </a:r>
          </a:p>
          <a:p>
            <a:r>
              <a:rPr lang="en-US" altLang="ko-KR" sz="3200" dirty="0" smtClean="0"/>
              <a:t>Delinquency rate on loans begin to rise</a:t>
            </a:r>
          </a:p>
          <a:p>
            <a:r>
              <a:rPr lang="en-US" altLang="ko-KR" sz="3200" dirty="0" smtClean="0"/>
              <a:t>The growth in house prices slows down</a:t>
            </a:r>
          </a:p>
          <a:p>
            <a:r>
              <a:rPr lang="en-US" altLang="ko-KR" sz="3200" dirty="0" smtClean="0"/>
              <a:t>Credit tightens</a:t>
            </a:r>
          </a:p>
          <a:p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happened in 2007?</a:t>
            </a:r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731719" cy="46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488831" cy="401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878348" cy="40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Next week’s preview</a:t>
            </a:r>
            <a:endParaRPr lang="ko-KR" alt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4006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Everything collapses</a:t>
            </a:r>
            <a:endParaRPr lang="ko-KR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House prices are tricky to measure?</a:t>
            </a:r>
          </a:p>
          <a:p>
            <a:pPr lvl="1"/>
            <a:r>
              <a:rPr lang="en-US" altLang="ko-KR" sz="2800" dirty="0" smtClean="0"/>
              <a:t>Why?</a:t>
            </a:r>
          </a:p>
          <a:p>
            <a:pPr lvl="2"/>
            <a:r>
              <a:rPr lang="en-US" altLang="ko-KR" sz="2600" dirty="0" smtClean="0"/>
              <a:t>Illiquidity</a:t>
            </a:r>
          </a:p>
          <a:p>
            <a:pPr lvl="2"/>
            <a:r>
              <a:rPr lang="en-US" altLang="ko-KR" sz="2600" dirty="0" smtClean="0"/>
              <a:t>Heterogeneity</a:t>
            </a:r>
          </a:p>
          <a:p>
            <a:r>
              <a:rPr lang="en-US" altLang="ko-KR" sz="3200" dirty="0" smtClean="0"/>
              <a:t>Case-Schiller Home Price Index</a:t>
            </a:r>
          </a:p>
          <a:p>
            <a:pPr lvl="1"/>
            <a:r>
              <a:rPr lang="en-US" altLang="ko-KR" sz="2800" dirty="0" smtClean="0"/>
              <a:t>Repeat-sales method</a:t>
            </a:r>
            <a:endParaRPr lang="en-US" altLang="ko-KR" sz="28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measure house prices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Case-Schiller Price Index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It doubled nationally from 2000 to 2006</a:t>
            </a:r>
          </a:p>
          <a:p>
            <a:r>
              <a:rPr lang="en-US" altLang="ko-KR" sz="3200" dirty="0" smtClean="0"/>
              <a:t>Geographic differences</a:t>
            </a:r>
          </a:p>
          <a:p>
            <a:pPr lvl="1"/>
            <a:r>
              <a:rPr lang="en-US" altLang="ko-KR" sz="2800" dirty="0" smtClean="0"/>
              <a:t>Southwest</a:t>
            </a:r>
          </a:p>
          <a:p>
            <a:pPr lvl="1"/>
            <a:r>
              <a:rPr lang="en-US" altLang="ko-KR" sz="2800" dirty="0" smtClean="0"/>
              <a:t>Northeast</a:t>
            </a:r>
          </a:p>
          <a:p>
            <a:r>
              <a:rPr lang="en-US" altLang="ko-KR" sz="3200" dirty="0" smtClean="0"/>
              <a:t>This pattern of geographic differences was one that we had not seen before </a:t>
            </a:r>
          </a:p>
          <a:p>
            <a:pPr lvl="1"/>
            <a:r>
              <a:rPr lang="en-US" altLang="ko-KR" sz="2800" dirty="0" smtClean="0"/>
              <a:t>Why?</a:t>
            </a:r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much did home prices rise?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Case-Schiller: Boston, MA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Case-Schiller: Phoenix, AZ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does this compare historically?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Some people blame the Federal Reserve</a:t>
            </a:r>
          </a:p>
          <a:p>
            <a:r>
              <a:rPr lang="en-US" altLang="ko-KR" sz="3200" dirty="0" smtClean="0"/>
              <a:t>Abundance of subprime mortgages</a:t>
            </a:r>
          </a:p>
          <a:p>
            <a:r>
              <a:rPr lang="en-US" altLang="ko-KR" sz="3200" dirty="0" smtClean="0"/>
              <a:t>Financial innovations</a:t>
            </a:r>
          </a:p>
          <a:p>
            <a:r>
              <a:rPr lang="en-US" altLang="ko-KR" sz="3200" dirty="0" smtClean="0"/>
              <a:t>Classic Speculation</a:t>
            </a:r>
          </a:p>
          <a:p>
            <a:pPr lvl="1"/>
            <a:r>
              <a:rPr lang="en-US" altLang="ko-KR" sz="2800" dirty="0" smtClean="0"/>
              <a:t>I will not go deeper into the last argument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did home prices rise so much?</a:t>
            </a:r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900</TotalTime>
  <Words>562</Words>
  <Application>Microsoft Office PowerPoint</Application>
  <PresentationFormat>화면 슬라이드 쇼(4:3)</PresentationFormat>
  <Paragraphs>93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광장</vt:lpstr>
      <vt:lpstr>The Financial Crisis</vt:lpstr>
      <vt:lpstr>The Housing Market </vt:lpstr>
      <vt:lpstr>How to measure house prices</vt:lpstr>
      <vt:lpstr>Case-Schiller Price Index</vt:lpstr>
      <vt:lpstr>How much did home prices rise?</vt:lpstr>
      <vt:lpstr>Case-Schiller: Boston, MA</vt:lpstr>
      <vt:lpstr>Case-Schiller: Phoenix, AZ</vt:lpstr>
      <vt:lpstr>How does this compare historically?</vt:lpstr>
      <vt:lpstr>How did home prices rise so much?</vt:lpstr>
      <vt:lpstr>Basic Monetary Economics</vt:lpstr>
      <vt:lpstr>Federal Reserve</vt:lpstr>
      <vt:lpstr>Monetary Economics</vt:lpstr>
      <vt:lpstr>Federal Funds Rate</vt:lpstr>
      <vt:lpstr>Too low for too long?</vt:lpstr>
      <vt:lpstr>What are subprime Mortgages</vt:lpstr>
      <vt:lpstr>Subprime Mortgages</vt:lpstr>
      <vt:lpstr>Financial Innovations</vt:lpstr>
      <vt:lpstr>슬라이드 18</vt:lpstr>
      <vt:lpstr>What mortgages used to be:</vt:lpstr>
      <vt:lpstr>What they are now</vt:lpstr>
      <vt:lpstr>The idea behind MBS</vt:lpstr>
      <vt:lpstr>Fannie Mae and Freddie Mac</vt:lpstr>
      <vt:lpstr>Fannie and Freddie</vt:lpstr>
      <vt:lpstr>Fannie and Freddie</vt:lpstr>
      <vt:lpstr>What happened in 2007?</vt:lpstr>
      <vt:lpstr>슬라이드 26</vt:lpstr>
      <vt:lpstr>슬라이드 27</vt:lpstr>
      <vt:lpstr>슬라이드 28</vt:lpstr>
      <vt:lpstr>Next week’s preview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Financial Crisis</dc:title>
  <dc:creator>Kwon-Yong Jin</dc:creator>
  <cp:lastModifiedBy>Kwon-Yong Jin</cp:lastModifiedBy>
  <cp:revision>13</cp:revision>
  <dcterms:created xsi:type="dcterms:W3CDTF">2010-10-08T21:03:35Z</dcterms:created>
  <dcterms:modified xsi:type="dcterms:W3CDTF">2010-10-09T12:03:38Z</dcterms:modified>
</cp:coreProperties>
</file>