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FBA66-889E-430B-95CC-6DE2D24FEA2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718D-9E6B-4DED-8CB3-03AEAF502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718D-9E6B-4DED-8CB3-03AEAF5020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1248-1F46-414A-BDBF-DEFCD769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6CB41-97DF-46A4-84F0-F20E7C359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1127-D0A3-4AE5-B901-141C59D8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0EA81-52DD-4859-BBF9-0642D3DC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5CA80-87AA-4CC9-BD2E-F5EDD60A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8CD5-FE1B-4CCD-9FC7-239C2387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758C8-0245-45CE-B556-B32CBB1E3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60D22-5F55-4E50-8387-C1F97D29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90A6-3880-41B8-A726-545F9968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2A329-7962-4846-B95E-A0765805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3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E02D5-2A15-4F09-B0F3-6487D234E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E7360-40C7-4A87-BF3F-C47C01477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C14E-6734-4985-AE46-203399C4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E5D38-E6E7-4620-ADB9-0EB96773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A24-A416-47DA-8618-8160E661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2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9EE1-43A0-49F4-AFF5-69EB3F6E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B84A-CEC5-4A76-BF82-708F48EB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50FA6-5A2F-4AAD-AD4D-CC5D9435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6417-D25E-4BF8-9696-3D7978D3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C999-B61B-4996-9CA4-74E34A0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2AA2-42F3-42FE-A137-7FF48841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53B9F-9186-4217-AAA9-AD4F5C9B0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DD7D-84CF-4A7D-8947-BB15F6C1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B80-7B1D-4EC7-9723-43A3B3CF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AF01-8DD7-4108-A46D-AE8D901D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86CC-8FE8-4E99-8845-3D6B9F96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E3B7-E4FA-45DC-A5EE-39C5B2BB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EDDC1-AE5D-4DFB-8E46-917F6CBEA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6304B-2EED-464D-BE67-C15A64B0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AD57E-6B82-44BF-904B-7E4D1DB4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31CB-5000-4C1E-81CB-79219102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A20A-E430-4461-8217-FEB63E40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3EC5-4FAA-4752-9FA9-1605CA4D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53DD2-1887-4786-907E-E133775CE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7BE41-D067-47F4-B26C-BAF3DD7EA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6D66E-2EE7-4A1E-8F6C-ACB238046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AF681-1153-41FC-99C9-7DDD1676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FA698-1BE7-4E24-919D-D4D78336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E7A13-C83F-4B52-8E49-B6333126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D7A7-D21D-4F77-846D-BD38BE8B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8B928-7991-4DF9-A518-7C5AEC19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E7BF5-A5F8-49A1-92D2-ECA2C68D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C7705-800C-4DE6-B069-65328222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AF882-0F25-4227-B554-96625C7B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4E2CB-A4CB-4481-A0A4-5E36D575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FB79F-1726-4C76-AFC8-BE3C5F78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6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D296-C374-4150-9A5E-DB35A146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13ABB-C4F6-42EF-9733-7025AE9F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83469-6C2F-4F53-9055-F0C67CF73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3D045-43E3-4B73-A9E8-2ED65C6A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FCA15-0137-4D12-A62F-FCB7DF46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32899-B05A-4FE9-B438-672E9732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BB9E-76F6-4670-A50C-D29F2D67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35869-8BDB-400C-8506-2F9526C6B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86267-432B-4621-BB36-12BE544A1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E9317-CA34-4FD2-B7A7-E98CB079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47192-55F9-45EE-8DE1-E37C51D1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56A7F-BA59-4D6F-B281-7CCA49BB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40E72-10A9-403B-93CA-0ED67CD1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CCF2C-2BC6-4349-8CCC-9E6E8034F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0853-EE04-40A4-BC6D-26D2D63F6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0E0A8-E3B4-48D5-9E06-34FFBB8AA5C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0627D-E386-49E9-BCA5-6142B945E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6C1F6-FD9D-4ABB-832C-9BCD77AAB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C54C-D5EC-41BE-9249-C7565030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F6F8-101C-48D4-A654-73B280BDC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Memory, Bears, </a:t>
            </a:r>
            <a:br>
              <a:rPr lang="en-US" dirty="0"/>
            </a:br>
            <a:r>
              <a:rPr lang="en-US" dirty="0"/>
              <a:t>and South Dakota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66E33-D45C-409D-B797-1AB1EB547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Splash 2023</a:t>
            </a:r>
          </a:p>
        </p:txBody>
      </p:sp>
    </p:spTree>
    <p:extLst>
      <p:ext uri="{BB962C8B-B14F-4D97-AF65-F5344CB8AC3E}">
        <p14:creationId xmlns:p14="http://schemas.microsoft.com/office/powerpoint/2010/main" val="207000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44B0-9041-4252-81FC-41380520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large capacity for sensory memory, but not much for short-term memory</a:t>
            </a:r>
          </a:p>
        </p:txBody>
      </p:sp>
      <p:pic>
        <p:nvPicPr>
          <p:cNvPr id="6" name="Picture 2" descr="9.1 Memories as Types and Stages – Introduction to Psychology – 1st  Canadian Edition">
            <a:extLst>
              <a:ext uri="{FF2B5EF4-FFF2-40B4-BE49-F238E27FC236}">
                <a16:creationId xmlns:a16="http://schemas.microsoft.com/office/drawing/2014/main" id="{01B7F34B-EAA1-4714-A47B-A7F7652D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1" y="2115532"/>
            <a:ext cx="10887418" cy="39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1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A586-F214-40FF-858D-9DFBF976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time!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5E90-BA07-4364-83CE-01941CFCA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your eyes.</a:t>
            </a:r>
          </a:p>
          <a:p>
            <a:r>
              <a:rPr lang="en-US" dirty="0"/>
              <a:t>I’ll read out some numbers, then I’ll ask you to repeat them.</a:t>
            </a:r>
          </a:p>
          <a:p>
            <a:r>
              <a:rPr lang="en-US" dirty="0"/>
              <a:t>The numbers will be on the board for the rest of us.</a:t>
            </a:r>
          </a:p>
        </p:txBody>
      </p:sp>
    </p:spTree>
    <p:extLst>
      <p:ext uri="{BB962C8B-B14F-4D97-AF65-F5344CB8AC3E}">
        <p14:creationId xmlns:p14="http://schemas.microsoft.com/office/powerpoint/2010/main" val="15462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3B62-856F-493C-9812-750C6D6D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span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FB2B-23B8-4783-9D46-7323950C5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Span of 4: 6 1 9 4</a:t>
            </a:r>
          </a:p>
          <a:p>
            <a:r>
              <a:rPr lang="en-US" dirty="0"/>
              <a:t>Span of 5: 3 7 8 5 2</a:t>
            </a:r>
          </a:p>
          <a:p>
            <a:r>
              <a:rPr lang="en-US" dirty="0"/>
              <a:t>Span of 6: 9 6 5 2 8 3</a:t>
            </a:r>
          </a:p>
          <a:p>
            <a:r>
              <a:rPr lang="en-US" dirty="0"/>
              <a:t>Span of 7: 4 2 6 9 8 5 1</a:t>
            </a:r>
          </a:p>
          <a:p>
            <a:r>
              <a:rPr lang="en-US" dirty="0"/>
              <a:t>Span of 8: 8 1 6 3 7 2 4 9</a:t>
            </a:r>
          </a:p>
          <a:p>
            <a:r>
              <a:rPr lang="en-US" dirty="0"/>
              <a:t>Span of 9: 6 2 5 7 3 4 9 8 1</a:t>
            </a:r>
          </a:p>
          <a:p>
            <a:r>
              <a:rPr lang="en-US" dirty="0"/>
              <a:t>Span of 10: 9 3 8 2 4 7 1 5 3 6</a:t>
            </a:r>
          </a:p>
          <a:p>
            <a:r>
              <a:rPr lang="en-US" dirty="0"/>
              <a:t>Span of 11: 5 8 1 4 7 9 3 2 6 1 7</a:t>
            </a:r>
          </a:p>
        </p:txBody>
      </p:sp>
    </p:spTree>
    <p:extLst>
      <p:ext uri="{BB962C8B-B14F-4D97-AF65-F5344CB8AC3E}">
        <p14:creationId xmlns:p14="http://schemas.microsoft.com/office/powerpoint/2010/main" val="20644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D113-3435-415D-8AC1-1AE4798D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short-term memory can only store so many chunks of information at once.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B6C6-023B-463F-A08B-81AE05D9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Magical Number Seven, Plus or Minus Two: Some Limits on Our Capacity for Processing Information”</a:t>
            </a:r>
          </a:p>
          <a:p>
            <a:r>
              <a:rPr lang="en-US" dirty="0"/>
              <a:t>Applies to bits, digits, and words identically</a:t>
            </a:r>
          </a:p>
        </p:txBody>
      </p:sp>
    </p:spTree>
    <p:extLst>
      <p:ext uri="{BB962C8B-B14F-4D97-AF65-F5344CB8AC3E}">
        <p14:creationId xmlns:p14="http://schemas.microsoft.com/office/powerpoint/2010/main" val="23629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52C1-F547-4DD8-9F25-A68345A0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were asked to memorize chess positions…</a:t>
            </a:r>
          </a:p>
        </p:txBody>
      </p:sp>
    </p:spTree>
    <p:extLst>
      <p:ext uri="{BB962C8B-B14F-4D97-AF65-F5344CB8AC3E}">
        <p14:creationId xmlns:p14="http://schemas.microsoft.com/office/powerpoint/2010/main" val="291692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A3E6F-068B-461C-BF98-8FB18A8B7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62" y="153919"/>
            <a:ext cx="7060675" cy="65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0715-29EA-4250-A7E6-E21E9ACB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Background knowledge is both a benefit and a cost.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C45DF-49EE-47C8-860F-8799FC71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934" y="1690688"/>
            <a:ext cx="5404132" cy="50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8C9C-F0F0-40B0-89D1-2FCF1D2D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time! (everyone)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B441-1CFE-4391-956C-3C30B97F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I’ll read out ten words.</a:t>
            </a:r>
          </a:p>
          <a:p>
            <a:r>
              <a:rPr lang="en-US" dirty="0"/>
              <a:t>After I’m done reading, write as many as you can on a piece of paper (or log on your phone).</a:t>
            </a:r>
          </a:p>
        </p:txBody>
      </p:sp>
    </p:spTree>
    <p:extLst>
      <p:ext uri="{BB962C8B-B14F-4D97-AF65-F5344CB8AC3E}">
        <p14:creationId xmlns:p14="http://schemas.microsoft.com/office/powerpoint/2010/main" val="31462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11C1-3A0B-4B8B-B84A-D37090A4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9BA3-65B2-4DDB-9B9D-FC8F7453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Mailbox</a:t>
            </a:r>
          </a:p>
          <a:p>
            <a:r>
              <a:rPr lang="en-US" dirty="0"/>
              <a:t>Sardine</a:t>
            </a:r>
          </a:p>
          <a:p>
            <a:r>
              <a:rPr lang="en-US" dirty="0"/>
              <a:t>Shotgun</a:t>
            </a:r>
          </a:p>
          <a:p>
            <a:r>
              <a:rPr lang="en-US" dirty="0"/>
              <a:t>Peacock</a:t>
            </a:r>
          </a:p>
          <a:p>
            <a:r>
              <a:rPr lang="en-US" dirty="0"/>
              <a:t>Credit</a:t>
            </a:r>
          </a:p>
          <a:p>
            <a:r>
              <a:rPr lang="en-US" dirty="0"/>
              <a:t>Detail</a:t>
            </a:r>
          </a:p>
          <a:p>
            <a:r>
              <a:rPr lang="en-US" dirty="0"/>
              <a:t>Flicker</a:t>
            </a:r>
          </a:p>
          <a:p>
            <a:r>
              <a:rPr lang="en-US" dirty="0"/>
              <a:t>Airline</a:t>
            </a:r>
          </a:p>
          <a:p>
            <a:r>
              <a:rPr lang="en-US" dirty="0"/>
              <a:t>Spinach</a:t>
            </a:r>
          </a:p>
          <a:p>
            <a:r>
              <a:rPr lang="en-US" dirty="0"/>
              <a:t>Clarinet</a:t>
            </a:r>
          </a:p>
        </p:txBody>
      </p:sp>
    </p:spTree>
    <p:extLst>
      <p:ext uri="{BB962C8B-B14F-4D97-AF65-F5344CB8AC3E}">
        <p14:creationId xmlns:p14="http://schemas.microsoft.com/office/powerpoint/2010/main" val="412098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y Study: The Primacy and Recency Effects (Glanzer and Cunitz, 1966) | IB  Psychology">
            <a:extLst>
              <a:ext uri="{FF2B5EF4-FFF2-40B4-BE49-F238E27FC236}">
                <a16:creationId xmlns:a16="http://schemas.microsoft.com/office/drawing/2014/main" id="{FA07DE89-6AD5-4FD9-A7A9-A3972E2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73" y="481839"/>
            <a:ext cx="8547853" cy="58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5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BE02-6780-4458-A28C-BDFE433C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8D66-E4F6-47DB-92FF-3E4525567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Name, grade, anything you’ve memorized</a:t>
            </a:r>
          </a:p>
        </p:txBody>
      </p:sp>
    </p:spTree>
    <p:extLst>
      <p:ext uri="{BB962C8B-B14F-4D97-AF65-F5344CB8AC3E}">
        <p14:creationId xmlns:p14="http://schemas.microsoft.com/office/powerpoint/2010/main" val="377134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7A0F-3BDB-4215-8A25-9D390CF3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and last words are memorized more often.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E90F-E470-4750-AB1B-83AFE895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Primacy effect is on long-term memory.</a:t>
            </a:r>
          </a:p>
          <a:p>
            <a:r>
              <a:rPr lang="en-US" dirty="0"/>
              <a:t>Recent effect is on short-term memory.</a:t>
            </a:r>
          </a:p>
        </p:txBody>
      </p:sp>
    </p:spTree>
    <p:extLst>
      <p:ext uri="{BB962C8B-B14F-4D97-AF65-F5344CB8AC3E}">
        <p14:creationId xmlns:p14="http://schemas.microsoft.com/office/powerpoint/2010/main" val="745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What is The Ebbinghaus Forgetting Curve?">
            <a:extLst>
              <a:ext uri="{FF2B5EF4-FFF2-40B4-BE49-F238E27FC236}">
                <a16:creationId xmlns:a16="http://schemas.microsoft.com/office/drawing/2014/main" id="{7C37D007-D1E2-4D2B-A0A6-ED44B0D7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9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49E8-BCC5-48A3-80EF-AEB2CE46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Ebbinghaus forgetting curve tells us we forget things quickly over time unless we review them. </a:t>
            </a:r>
          </a:p>
        </p:txBody>
      </p:sp>
    </p:spTree>
    <p:extLst>
      <p:ext uri="{BB962C8B-B14F-4D97-AF65-F5344CB8AC3E}">
        <p14:creationId xmlns:p14="http://schemas.microsoft.com/office/powerpoint/2010/main" val="135781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03F6-29BD-4031-B1B5-7504665F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time! (everyone)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8197-1947-4331-8481-826C8316F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A:</a:t>
            </a:r>
          </a:p>
          <a:p>
            <a:pPr lvl="1"/>
            <a:r>
              <a:rPr lang="en-US" dirty="0"/>
              <a:t>If the word is in CAPITAL letters, tap your left hand.</a:t>
            </a:r>
          </a:p>
          <a:p>
            <a:pPr lvl="1"/>
            <a:r>
              <a:rPr lang="en-US" dirty="0"/>
              <a:t>If the word is in lowercase letters, tap your right hand.</a:t>
            </a:r>
          </a:p>
          <a:p>
            <a:r>
              <a:rPr lang="en-US" dirty="0"/>
              <a:t>Group B:</a:t>
            </a:r>
          </a:p>
          <a:p>
            <a:pPr lvl="1"/>
            <a:r>
              <a:rPr lang="en-US" dirty="0"/>
              <a:t>If the word names a living thing, tap your left hand.</a:t>
            </a:r>
          </a:p>
          <a:p>
            <a:pPr lvl="1"/>
            <a:r>
              <a:rPr lang="en-US" dirty="0"/>
              <a:t>If the word names a non-living thing, tap your right hand.</a:t>
            </a:r>
          </a:p>
        </p:txBody>
      </p:sp>
    </p:spTree>
    <p:extLst>
      <p:ext uri="{BB962C8B-B14F-4D97-AF65-F5344CB8AC3E}">
        <p14:creationId xmlns:p14="http://schemas.microsoft.com/office/powerpoint/2010/main" val="25599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5CDA-31AC-4672-88B3-7C6E3C07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C1F9-F710-4D29-BCBD-D56341157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SPIDER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FOX</a:t>
            </a:r>
          </a:p>
          <a:p>
            <a:r>
              <a:rPr lang="en-US" dirty="0"/>
              <a:t>TRUCK</a:t>
            </a:r>
          </a:p>
          <a:p>
            <a:r>
              <a:rPr lang="en-US" dirty="0"/>
              <a:t>lamp</a:t>
            </a:r>
          </a:p>
          <a:p>
            <a:r>
              <a:rPr lang="en-US" dirty="0"/>
              <a:t>BEE</a:t>
            </a:r>
          </a:p>
          <a:p>
            <a:r>
              <a:rPr lang="en-US" dirty="0"/>
              <a:t>tiger</a:t>
            </a:r>
          </a:p>
          <a:p>
            <a:r>
              <a:rPr lang="en-US" dirty="0"/>
              <a:t>boat</a:t>
            </a:r>
          </a:p>
          <a:p>
            <a:r>
              <a:rPr lang="en-US" dirty="0"/>
              <a:t>RABBIT</a:t>
            </a:r>
          </a:p>
          <a:p>
            <a:r>
              <a:rPr lang="en-US" dirty="0"/>
              <a:t>tractor</a:t>
            </a:r>
          </a:p>
          <a:p>
            <a:r>
              <a:rPr lang="en-US" dirty="0"/>
              <a:t>bed</a:t>
            </a:r>
          </a:p>
          <a:p>
            <a:r>
              <a:rPr lang="en-US" dirty="0"/>
              <a:t>BUTTERFLY</a:t>
            </a:r>
          </a:p>
        </p:txBody>
      </p:sp>
    </p:spTree>
    <p:extLst>
      <p:ext uri="{BB962C8B-B14F-4D97-AF65-F5344CB8AC3E}">
        <p14:creationId xmlns:p14="http://schemas.microsoft.com/office/powerpoint/2010/main" val="196923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E34F-0B6D-4FEA-ACCC-F689039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method of encoding the information changes how much is committed to short-term memory.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BF176-3698-4322-A603-1C359C06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Shallow encoding (noting capital/lowercase) is like cramming.</a:t>
            </a:r>
          </a:p>
          <a:p>
            <a:r>
              <a:rPr lang="en-US" dirty="0"/>
              <a:t>Deep encoding (noting living/non-living) is like studying for meaning.</a:t>
            </a:r>
          </a:p>
        </p:txBody>
      </p:sp>
    </p:spTree>
    <p:extLst>
      <p:ext uri="{BB962C8B-B14F-4D97-AF65-F5344CB8AC3E}">
        <p14:creationId xmlns:p14="http://schemas.microsoft.com/office/powerpoint/2010/main" val="27770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uld stabbing yourself help you remember? The cognitive psychology behind  a scene from Netflix's Altered Carbon – cogbites">
            <a:extLst>
              <a:ext uri="{FF2B5EF4-FFF2-40B4-BE49-F238E27FC236}">
                <a16:creationId xmlns:a16="http://schemas.microsoft.com/office/drawing/2014/main" id="{89BBB827-D364-4832-87A4-3B3EEE28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0"/>
            <a:ext cx="720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2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BA92-9312-41E6-B4C7-08E5E4B7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under the same context as learning the information is better.</a:t>
            </a:r>
          </a:p>
        </p:txBody>
      </p:sp>
    </p:spTree>
    <p:extLst>
      <p:ext uri="{BB962C8B-B14F-4D97-AF65-F5344CB8AC3E}">
        <p14:creationId xmlns:p14="http://schemas.microsoft.com/office/powerpoint/2010/main" val="632009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ories of Forgetting: Interference Theory, Proactive Interference and Retroactive  Interference- Examrace">
            <a:extLst>
              <a:ext uri="{FF2B5EF4-FFF2-40B4-BE49-F238E27FC236}">
                <a16:creationId xmlns:a16="http://schemas.microsoft.com/office/drawing/2014/main" id="{87E6447B-AB9B-4E7F-A236-502BE28B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33400"/>
            <a:ext cx="97917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1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5292-EC07-4B7A-B08E-FAAD32C7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were asked to memorize random syllables…</a:t>
            </a:r>
          </a:p>
        </p:txBody>
      </p:sp>
    </p:spTree>
    <p:extLst>
      <p:ext uri="{BB962C8B-B14F-4D97-AF65-F5344CB8AC3E}">
        <p14:creationId xmlns:p14="http://schemas.microsoft.com/office/powerpoint/2010/main" val="177142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E844-FF66-4BCD-A8DC-571FF8A0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7424-2364-4237-B99E-690028DED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tell you about an experiment or image.</a:t>
            </a:r>
          </a:p>
          <a:p>
            <a:r>
              <a:rPr lang="en-US" dirty="0"/>
              <a:t>You teach me what it means.</a:t>
            </a:r>
          </a:p>
          <a:p>
            <a:r>
              <a:rPr lang="en-US" dirty="0"/>
              <a:t>Then I’ll say what you said, but with fancier words.</a:t>
            </a:r>
          </a:p>
        </p:txBody>
      </p:sp>
    </p:spTree>
    <p:extLst>
      <p:ext uri="{BB962C8B-B14F-4D97-AF65-F5344CB8AC3E}">
        <p14:creationId xmlns:p14="http://schemas.microsoft.com/office/powerpoint/2010/main" val="18607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yerspel4e_fig_7_16.jpg">
            <a:extLst>
              <a:ext uri="{FF2B5EF4-FFF2-40B4-BE49-F238E27FC236}">
                <a16:creationId xmlns:a16="http://schemas.microsoft.com/office/drawing/2014/main" id="{2A826D79-38B7-42BD-A926-AAAC9ACD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87" y="420930"/>
            <a:ext cx="10067826" cy="60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91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D5FD-0DEA-44E8-87A2-B61EC599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Sleep improves memory because no retroactive interference + it helps solidify memories.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96EF0-D1C4-4189-9392-0695131A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deep biology here that people are still investigating</a:t>
            </a:r>
          </a:p>
        </p:txBody>
      </p:sp>
    </p:spTree>
    <p:extLst>
      <p:ext uri="{BB962C8B-B14F-4D97-AF65-F5344CB8AC3E}">
        <p14:creationId xmlns:p14="http://schemas.microsoft.com/office/powerpoint/2010/main" val="12861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D8D-E6C0-4899-B956-17610C76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were asked to memorize lists of items followed by long pauses between trials…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A395E-4CA9-4375-8DFA-98691BE3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Banana, peach, apple [count down from 138]</a:t>
            </a:r>
          </a:p>
          <a:p>
            <a:pPr lvl="1"/>
            <a:r>
              <a:rPr lang="en-US" dirty="0"/>
              <a:t>Plum, apricot, lime [count down from 245]</a:t>
            </a:r>
          </a:p>
        </p:txBody>
      </p:sp>
    </p:spTree>
    <p:extLst>
      <p:ext uri="{BB962C8B-B14F-4D97-AF65-F5344CB8AC3E}">
        <p14:creationId xmlns:p14="http://schemas.microsoft.com/office/powerpoint/2010/main" val="4075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AAAAFB-D4FF-40FE-929E-9F7B3CEF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60" y="150536"/>
            <a:ext cx="5514680" cy="65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03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137F-93E4-4130-A16A-9454D65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interference results from previous trials affecting future trials.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5298-FB9F-4E5B-8FD3-8C1BF4210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with an entirely different group, interference is erased.</a:t>
            </a:r>
          </a:p>
        </p:txBody>
      </p:sp>
    </p:spTree>
    <p:extLst>
      <p:ext uri="{BB962C8B-B14F-4D97-AF65-F5344CB8AC3E}">
        <p14:creationId xmlns:p14="http://schemas.microsoft.com/office/powerpoint/2010/main" val="39009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D509-E498-496C-B561-AB942A44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time! (everyone)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E2A0-F292-4C06-B568-D40D904CD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going to read a list of words.</a:t>
            </a:r>
          </a:p>
          <a:p>
            <a:r>
              <a:rPr lang="en-US" dirty="0"/>
              <a:t>Then I’ll ask you whether a word was on the list.</a:t>
            </a:r>
          </a:p>
        </p:txBody>
      </p:sp>
    </p:spTree>
    <p:extLst>
      <p:ext uri="{BB962C8B-B14F-4D97-AF65-F5344CB8AC3E}">
        <p14:creationId xmlns:p14="http://schemas.microsoft.com/office/powerpoint/2010/main" val="36555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AFFC-5917-4C90-8C1A-3C14876F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E7015-3573-4763-8871-1FC80D62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Door</a:t>
            </a:r>
          </a:p>
          <a:p>
            <a:r>
              <a:rPr lang="en-US" dirty="0"/>
              <a:t>Glass</a:t>
            </a:r>
          </a:p>
          <a:p>
            <a:r>
              <a:rPr lang="en-US" dirty="0"/>
              <a:t>Pane</a:t>
            </a:r>
          </a:p>
          <a:p>
            <a:r>
              <a:rPr lang="en-US" dirty="0"/>
              <a:t>Shade</a:t>
            </a:r>
          </a:p>
          <a:p>
            <a:r>
              <a:rPr lang="en-US" dirty="0"/>
              <a:t>Ledge</a:t>
            </a:r>
          </a:p>
          <a:p>
            <a:r>
              <a:rPr lang="en-US" dirty="0"/>
              <a:t>Sill</a:t>
            </a:r>
          </a:p>
          <a:p>
            <a:r>
              <a:rPr lang="en-US" dirty="0"/>
              <a:t>House</a:t>
            </a:r>
          </a:p>
          <a:p>
            <a:r>
              <a:rPr lang="en-US" dirty="0"/>
              <a:t>Open</a:t>
            </a:r>
          </a:p>
          <a:p>
            <a:r>
              <a:rPr lang="en-US" dirty="0"/>
              <a:t>Curtain</a:t>
            </a:r>
          </a:p>
          <a:p>
            <a:r>
              <a:rPr lang="en-US" dirty="0"/>
              <a:t>Frame</a:t>
            </a:r>
          </a:p>
          <a:p>
            <a:r>
              <a:rPr lang="en-US" dirty="0"/>
              <a:t>View</a:t>
            </a:r>
          </a:p>
          <a:p>
            <a:r>
              <a:rPr lang="en-US" dirty="0"/>
              <a:t>Breeze</a:t>
            </a:r>
          </a:p>
          <a:p>
            <a:r>
              <a:rPr lang="en-US" dirty="0"/>
              <a:t>Sash</a:t>
            </a:r>
          </a:p>
          <a:p>
            <a:r>
              <a:rPr lang="en-US" dirty="0"/>
              <a:t>Screen</a:t>
            </a:r>
          </a:p>
          <a:p>
            <a:r>
              <a:rPr lang="en-US" dirty="0"/>
              <a:t>Shutter</a:t>
            </a:r>
          </a:p>
          <a:p>
            <a:r>
              <a:rPr lang="en-US" dirty="0"/>
              <a:t>[no window!]</a:t>
            </a:r>
          </a:p>
        </p:txBody>
      </p:sp>
    </p:spTree>
    <p:extLst>
      <p:ext uri="{BB962C8B-B14F-4D97-AF65-F5344CB8AC3E}">
        <p14:creationId xmlns:p14="http://schemas.microsoft.com/office/powerpoint/2010/main" val="3060850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9ECC-70D2-4E7F-B107-1216D738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memories can result from proactive or retroactive interferences.</a:t>
            </a:r>
          </a:p>
        </p:txBody>
      </p:sp>
    </p:spTree>
    <p:extLst>
      <p:ext uri="{BB962C8B-B14F-4D97-AF65-F5344CB8AC3E}">
        <p14:creationId xmlns:p14="http://schemas.microsoft.com/office/powerpoint/2010/main" val="3380853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AE4D-5EC9-4738-8242-4309EB3A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Mind of a Mnemonist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A5A6-BBC9-408D-80CE-CF5E2AF60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Alexander Luria studied a man named Solomon </a:t>
            </a:r>
            <a:r>
              <a:rPr lang="en-US" dirty="0" err="1"/>
              <a:t>Shereshevsky</a:t>
            </a:r>
            <a:r>
              <a:rPr lang="en-US" dirty="0"/>
              <a:t>, the only well-documented example of someone with perfect memory.</a:t>
            </a:r>
          </a:p>
          <a:p>
            <a:r>
              <a:rPr lang="en-US" dirty="0" err="1"/>
              <a:t>Shereshevsky</a:t>
            </a:r>
            <a:r>
              <a:rPr lang="en-US" dirty="0"/>
              <a:t> was a journalist who never took notes.</a:t>
            </a:r>
          </a:p>
          <a:p>
            <a:r>
              <a:rPr lang="en-US" dirty="0"/>
              <a:t>When tested, he could perfectly recall everything, including examples where he had </a:t>
            </a:r>
            <a:r>
              <a:rPr lang="en-US" i="1" dirty="0"/>
              <a:t>no background knowledge.</a:t>
            </a:r>
          </a:p>
          <a:p>
            <a:r>
              <a:rPr lang="en-US" dirty="0"/>
              <a:t>This level of memory had its downsides – sensory overload.</a:t>
            </a:r>
          </a:p>
          <a:p>
            <a:r>
              <a:rPr lang="en-US" dirty="0"/>
              <a:t>He was not aware that other people did not have perfect memory like him.</a:t>
            </a:r>
          </a:p>
        </p:txBody>
      </p:sp>
    </p:spTree>
    <p:extLst>
      <p:ext uri="{BB962C8B-B14F-4D97-AF65-F5344CB8AC3E}">
        <p14:creationId xmlns:p14="http://schemas.microsoft.com/office/powerpoint/2010/main" val="11201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B090-7A20-4DB3-9DFE-0DC27A38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Flashbulb memories are memories made around extremely emotional moments.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DF21A-11BB-412F-A8AC-1607E6BC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researchers interview people around traumatic events (9/11, Challenger disaster, Kennedy assassination).</a:t>
            </a:r>
          </a:p>
          <a:p>
            <a:r>
              <a:rPr lang="en-US" dirty="0"/>
              <a:t>Then they interview them a year later to see how their memory changed.</a:t>
            </a:r>
          </a:p>
          <a:p>
            <a:r>
              <a:rPr lang="en-US" dirty="0"/>
              <a:t>On average, people were too overconfident and their memories were subject to distortion. </a:t>
            </a:r>
          </a:p>
        </p:txBody>
      </p:sp>
    </p:spTree>
    <p:extLst>
      <p:ext uri="{BB962C8B-B14F-4D97-AF65-F5344CB8AC3E}">
        <p14:creationId xmlns:p14="http://schemas.microsoft.com/office/powerpoint/2010/main" val="28504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Bears - Pictures &amp; Facts On All Eight Bear Species">
            <a:extLst>
              <a:ext uri="{FF2B5EF4-FFF2-40B4-BE49-F238E27FC236}">
                <a16:creationId xmlns:a16="http://schemas.microsoft.com/office/drawing/2014/main" id="{94F3B56F-B2A7-4144-AD94-27E5DB70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88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8DBE-E31F-43ED-92A9-98A19D9A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were shown a video then asked for information about the video…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45C8-39C2-42D4-B22E-153AC1523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video contained a sports car hitting a pedestrian at a yield sign.</a:t>
            </a:r>
          </a:p>
          <a:p>
            <a:r>
              <a:rPr lang="en-US" dirty="0"/>
              <a:t>They were then asked one of three questions about what happened before the incident:</a:t>
            </a:r>
          </a:p>
          <a:p>
            <a:pPr lvl="1"/>
            <a:r>
              <a:rPr lang="en-US" dirty="0"/>
              <a:t>A) Did another car pass the sports car while it was stopped at the yield sign? (consistent)</a:t>
            </a:r>
          </a:p>
          <a:p>
            <a:pPr lvl="1"/>
            <a:r>
              <a:rPr lang="en-US" dirty="0"/>
              <a:t>B) Did another car pass the sports car while it was stopped at the stop sign? (inconsistent)</a:t>
            </a:r>
          </a:p>
          <a:p>
            <a:pPr lvl="1"/>
            <a:r>
              <a:rPr lang="en-US" dirty="0"/>
              <a:t>C) Did another car pass the sports car while it was stopped at the sign? (neutral)</a:t>
            </a:r>
          </a:p>
        </p:txBody>
      </p:sp>
    </p:spTree>
    <p:extLst>
      <p:ext uri="{BB962C8B-B14F-4D97-AF65-F5344CB8AC3E}">
        <p14:creationId xmlns:p14="http://schemas.microsoft.com/office/powerpoint/2010/main" val="15826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E4130B-CC6A-4B1F-9C62-04CE00B8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22" y="384546"/>
            <a:ext cx="6180356" cy="6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3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20C9-8A05-4355-822B-CDC7759E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People’s eyewitness testimonies are malleable to the phrasing of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B50A-BA4E-4A02-8E7B-78D160C6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investigation and interrogations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34388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82B0-2A9E-4AA4-B8AC-805A6C8D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onto memory techniques…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955E-08FA-4A7B-86BE-640F5C0C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techniques you use to memorize a list?</a:t>
            </a:r>
          </a:p>
          <a:p>
            <a:r>
              <a:rPr lang="en-US" dirty="0"/>
              <a:t>How big is memorization in your life?</a:t>
            </a:r>
          </a:p>
        </p:txBody>
      </p:sp>
    </p:spTree>
    <p:extLst>
      <p:ext uri="{BB962C8B-B14F-4D97-AF65-F5344CB8AC3E}">
        <p14:creationId xmlns:p14="http://schemas.microsoft.com/office/powerpoint/2010/main" val="22428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To Merge Anki Decks Together - Japanese Level Up">
            <a:extLst>
              <a:ext uri="{FF2B5EF4-FFF2-40B4-BE49-F238E27FC236}">
                <a16:creationId xmlns:a16="http://schemas.microsoft.com/office/drawing/2014/main" id="{9AA362AA-5D30-4FDA-B6EF-A7C36B4C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22" y="395926"/>
            <a:ext cx="8408355" cy="60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66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herlock's Mind Palace Explained: Is It Really Possible?">
            <a:extLst>
              <a:ext uri="{FF2B5EF4-FFF2-40B4-BE49-F238E27FC236}">
                <a16:creationId xmlns:a16="http://schemas.microsoft.com/office/drawing/2014/main" id="{B497DCC5-7180-479A-9F81-63ADC4A57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18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n interesting new font - Sans Forgetica - Resources - Affinity | Forum">
            <a:extLst>
              <a:ext uri="{FF2B5EF4-FFF2-40B4-BE49-F238E27FC236}">
                <a16:creationId xmlns:a16="http://schemas.microsoft.com/office/drawing/2014/main" id="{919263CF-8617-4E99-ABDC-8E1100B3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6" y="1057482"/>
            <a:ext cx="10507647" cy="47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60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A967-2B17-44E9-AB31-D29ECB48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296599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 Map Of South Dakota With Indication Of Largest Cities Royalty Free  SVG, Cliparts, Vectors, and Stock Illustration. Image 40014504.">
            <a:extLst>
              <a:ext uri="{FF2B5EF4-FFF2-40B4-BE49-F238E27FC236}">
                <a16:creationId xmlns:a16="http://schemas.microsoft.com/office/drawing/2014/main" id="{62A698B1-2F20-48A6-B84D-76A96ADA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0"/>
            <a:ext cx="980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3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727A-04F2-48DE-A1EA-E4B55BF0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could I remember one list better than the other?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E84BE-FE58-49C6-938C-3BEDB951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often I tried to recall the list</a:t>
            </a:r>
          </a:p>
          <a:p>
            <a:r>
              <a:rPr lang="en-US" dirty="0"/>
              <a:t>What representation the items had in my head</a:t>
            </a:r>
          </a:p>
          <a:p>
            <a:r>
              <a:rPr lang="en-US" dirty="0"/>
              <a:t>How I organized the items in my head</a:t>
            </a:r>
          </a:p>
          <a:p>
            <a:r>
              <a:rPr lang="en-US" dirty="0"/>
              <a:t>Prior knowledge with bears vs. South Dakota cities</a:t>
            </a:r>
          </a:p>
        </p:txBody>
      </p:sp>
    </p:spTree>
    <p:extLst>
      <p:ext uri="{BB962C8B-B14F-4D97-AF65-F5344CB8AC3E}">
        <p14:creationId xmlns:p14="http://schemas.microsoft.com/office/powerpoint/2010/main" val="26978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C081-4A5E-4719-819A-FF137BBE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80658-331C-4BB1-AC21-640D76A68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information do we remember?</a:t>
            </a:r>
          </a:p>
          <a:p>
            <a:r>
              <a:rPr lang="en-US" dirty="0"/>
              <a:t>How can we try to remember information better?</a:t>
            </a:r>
          </a:p>
          <a:p>
            <a:r>
              <a:rPr lang="en-US" dirty="0"/>
              <a:t>How big of a role is memorization in learning?</a:t>
            </a:r>
          </a:p>
        </p:txBody>
      </p:sp>
    </p:spTree>
    <p:extLst>
      <p:ext uri="{BB962C8B-B14F-4D97-AF65-F5344CB8AC3E}">
        <p14:creationId xmlns:p14="http://schemas.microsoft.com/office/powerpoint/2010/main" val="22052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.1 Memories as Types and Stages – Introduction to Psychology – 1st  Canadian Edition">
            <a:extLst>
              <a:ext uri="{FF2B5EF4-FFF2-40B4-BE49-F238E27FC236}">
                <a16:creationId xmlns:a16="http://schemas.microsoft.com/office/drawing/2014/main" id="{36AE5858-0BD1-4A8B-A13C-92E91AD3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1" y="1926996"/>
            <a:ext cx="10887418" cy="39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8DB320E-C9F9-4684-AFF7-53185BE3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today will be based on the three-stage memory model</a:t>
            </a:r>
          </a:p>
        </p:txBody>
      </p:sp>
    </p:spTree>
    <p:extLst>
      <p:ext uri="{BB962C8B-B14F-4D97-AF65-F5344CB8AC3E}">
        <p14:creationId xmlns:p14="http://schemas.microsoft.com/office/powerpoint/2010/main" val="23726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conic Memory In Psychology: Definition &amp; Examples">
            <a:extLst>
              <a:ext uri="{FF2B5EF4-FFF2-40B4-BE49-F238E27FC236}">
                <a16:creationId xmlns:a16="http://schemas.microsoft.com/office/drawing/2014/main" id="{52D3E672-AC86-473B-8FB7-0948AA86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61938"/>
            <a:ext cx="756285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988</Words>
  <Application>Microsoft Office PowerPoint</Application>
  <PresentationFormat>Widescreen</PresentationFormat>
  <Paragraphs>132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Memory, Bears,  and South Dakota</vt:lpstr>
      <vt:lpstr>Introductions!</vt:lpstr>
      <vt:lpstr>Structure</vt:lpstr>
      <vt:lpstr>PowerPoint Presentation</vt:lpstr>
      <vt:lpstr>PowerPoint Presentation</vt:lpstr>
      <vt:lpstr>Why could I remember one list better than the other?</vt:lpstr>
      <vt:lpstr>General questions</vt:lpstr>
      <vt:lpstr>Everything today will be based on the three-stage memory model</vt:lpstr>
      <vt:lpstr>PowerPoint Presentation</vt:lpstr>
      <vt:lpstr>We have a large capacity for sensory memory, but not much for short-term memory</vt:lpstr>
      <vt:lpstr>Volunteer time! (1)</vt:lpstr>
      <vt:lpstr>Memory span game</vt:lpstr>
      <vt:lpstr>Our short-term memory can only store so many chunks of information at once.</vt:lpstr>
      <vt:lpstr>People were asked to memorize chess positions…</vt:lpstr>
      <vt:lpstr>PowerPoint Presentation</vt:lpstr>
      <vt:lpstr>Background knowledge is both a benefit and a cost.</vt:lpstr>
      <vt:lpstr>Volunteer time! (everyone)</vt:lpstr>
      <vt:lpstr>Answers</vt:lpstr>
      <vt:lpstr>PowerPoint Presentation</vt:lpstr>
      <vt:lpstr>The first and last words are memorized more often.</vt:lpstr>
      <vt:lpstr>PowerPoint Presentation</vt:lpstr>
      <vt:lpstr>The Ebbinghaus forgetting curve tells us we forget things quickly over time unless we review them. </vt:lpstr>
      <vt:lpstr>Volunteer time! (everyone)</vt:lpstr>
      <vt:lpstr>Words!</vt:lpstr>
      <vt:lpstr>The method of encoding the information changes how much is committed to short-term memory.</vt:lpstr>
      <vt:lpstr>PowerPoint Presentation</vt:lpstr>
      <vt:lpstr>Memory under the same context as learning the information is better.</vt:lpstr>
      <vt:lpstr>PowerPoint Presentation</vt:lpstr>
      <vt:lpstr>People were asked to memorize random syllables…</vt:lpstr>
      <vt:lpstr>PowerPoint Presentation</vt:lpstr>
      <vt:lpstr>Sleep improves memory because no retroactive interference + it helps solidify memories.</vt:lpstr>
      <vt:lpstr>People were asked to memorize lists of items followed by long pauses between trials…</vt:lpstr>
      <vt:lpstr>PowerPoint Presentation</vt:lpstr>
      <vt:lpstr>Proactive interference results from previous trials affecting future trials.</vt:lpstr>
      <vt:lpstr>Volunteer time! (everyone)</vt:lpstr>
      <vt:lpstr>Answers</vt:lpstr>
      <vt:lpstr>False memories can result from proactive or retroactive interferences.</vt:lpstr>
      <vt:lpstr>The Mind of a Mnemonist</vt:lpstr>
      <vt:lpstr>Flashbulb memories are memories made around extremely emotional moments.</vt:lpstr>
      <vt:lpstr>People were shown a video then asked for information about the video… </vt:lpstr>
      <vt:lpstr>PowerPoint Presentation</vt:lpstr>
      <vt:lpstr>People’s eyewitness testimonies are malleable to the phrasing of questions.</vt:lpstr>
      <vt:lpstr>Moving onto memory techniques…</vt:lpstr>
      <vt:lpstr>PowerPoint Presentation</vt:lpstr>
      <vt:lpstr>PowerPoint Presentation</vt:lpstr>
      <vt:lpstr>PowerPoint Presentation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Memory, Bears, and South Dakota</dc:title>
  <dc:creator>Jonathan Huang</dc:creator>
  <cp:lastModifiedBy>Jonathan Huang</cp:lastModifiedBy>
  <cp:revision>22</cp:revision>
  <dcterms:created xsi:type="dcterms:W3CDTF">2023-11-19T06:30:21Z</dcterms:created>
  <dcterms:modified xsi:type="dcterms:W3CDTF">2023-11-19T17:45:56Z</dcterms:modified>
</cp:coreProperties>
</file>