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39"/>
  </p:notesMasterIdLst>
  <p:sldIdLst>
    <p:sldId id="280" r:id="rId3"/>
    <p:sldId id="379" r:id="rId4"/>
    <p:sldId id="381" r:id="rId5"/>
    <p:sldId id="393" r:id="rId6"/>
    <p:sldId id="387" r:id="rId7"/>
    <p:sldId id="388" r:id="rId8"/>
    <p:sldId id="390" r:id="rId9"/>
    <p:sldId id="389" r:id="rId10"/>
    <p:sldId id="383" r:id="rId11"/>
    <p:sldId id="391" r:id="rId12"/>
    <p:sldId id="396" r:id="rId13"/>
    <p:sldId id="397" r:id="rId14"/>
    <p:sldId id="392" r:id="rId15"/>
    <p:sldId id="384" r:id="rId16"/>
    <p:sldId id="385" r:id="rId17"/>
    <p:sldId id="394" r:id="rId18"/>
    <p:sldId id="331" r:id="rId19"/>
    <p:sldId id="332" r:id="rId20"/>
    <p:sldId id="333" r:id="rId21"/>
    <p:sldId id="373" r:id="rId22"/>
    <p:sldId id="377" r:id="rId23"/>
    <p:sldId id="336" r:id="rId24"/>
    <p:sldId id="337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395" r:id="rId36"/>
    <p:sldId id="386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00"/>
    <a:srgbClr val="FFF300"/>
    <a:srgbClr val="DF9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AB6A-FF4B-48F3-A5DC-B6A2BC4821E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E762-9B90-4E30-9B39-DD09CCC21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0AEA1-E4EE-4526-AE13-E78DA88D545E}" type="slidenum">
              <a:rPr lang="en-US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Orbital-type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03C59-E090-460D-BDB7-E83399482073}" type="slidenum">
              <a:rPr lang="en-US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 affects small objects a lot.  Position velocity uncertainty.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0AA-32E9-4DD2-BA14-B9ADB3F4645F}" type="slidenum">
              <a:rPr lang="en-US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Stm picture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BEAFA-B6D2-4CDA-BBAB-13445E2EDF9B}" type="slidenum">
              <a:rPr lang="en-US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0EC2F-087E-4367-967A-EFBE395E3247}" type="slidenum">
              <a:rPr lang="en-US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Delta x * delta p &gt;= \hbar/2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720BF-10C9-475B-BED3-16C3A5C7EC6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D382A-90A8-4125-958F-913FE7F4596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EB9E-E513-4112-93F5-6CDBE042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255CA8-FED8-4F0B-B7A2-DEFA960BE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678C-2F52-48B9-AE32-F805B0CB09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BB105-4979-43D6-89B2-7B4827B049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6D23-0A8F-418B-8687-0C414BCCB9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8C028-A553-4050-9684-9F05925FF4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C47D-E005-4E40-B6E2-1DC4A07810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9A45C-FFFA-4976-AEF7-9D2A79B16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B6DF-6E37-4F5A-A267-B6EC86789F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ABE6-62F7-4316-9588-D120363443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56EE-E0D5-4EE1-83E9-141A163205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0B3F3-CEA8-4339-894F-FE35DE8B85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FBE6D-04FC-47F3-8E2B-E4CAC51292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1F2996-3730-4127-9D0E-7B456A29AC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255CA8-FED8-4F0B-B7A2-DEFA960BE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FA96C7-C845-4016-8866-250C4B6CF4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39E851-CF3D-4DEE-BD45-013A491DB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5F5A47-C4C4-4472-975F-B774CF665D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E22E4-B43C-4EB2-BD2A-BC1A8A79E7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7E22-9E62-7943-8F10-04743FF713E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D21C61F-EE65-4BB8-B403-177550EEE681}" type="slidenum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hyperlink" Target="http://www.almaden.ibm.com/vis/stm/corral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Prism_(op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9248" y="1295400"/>
            <a:ext cx="8528181" cy="2305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Kristen ITC" pitchFamily="66" charset="0"/>
              </a:rPr>
              <a:t>Weird Atoms</a:t>
            </a:r>
            <a:r>
              <a:rPr lang="en-US" sz="4000" dirty="0" smtClean="0"/>
              <a:t> and </a:t>
            </a:r>
            <a:r>
              <a:rPr lang="en-US" sz="4000" b="1" dirty="0" smtClean="0">
                <a:latin typeface="Tempus Sans ITC" pitchFamily="82" charset="0"/>
              </a:rPr>
              <a:t>Strange Photons</a:t>
            </a:r>
            <a:r>
              <a:rPr lang="en-US" sz="4000" dirty="0" smtClean="0"/>
              <a:t> The Quantum Nature of the Universe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Hiro</a:t>
            </a:r>
            <a:r>
              <a:rPr lang="en-US" dirty="0" smtClean="0">
                <a:solidFill>
                  <a:schemeClr val="tx1"/>
                </a:solidFill>
              </a:rPr>
              <a:t> Miyake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Spark!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March</a:t>
            </a:r>
            <a:r>
              <a:rPr lang="en-US" dirty="0" smtClean="0">
                <a:solidFill>
                  <a:schemeClr val="tx1"/>
                </a:solidFill>
              </a:rPr>
              <a:t> 10, 2012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II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620"/>
            <a:ext cx="8229600" cy="4525963"/>
          </a:xfrm>
        </p:spPr>
        <p:txBody>
          <a:bodyPr/>
          <a:lstStyle/>
          <a:p>
            <a:r>
              <a:rPr lang="en-US" dirty="0" smtClean="0"/>
              <a:t>Suppose two photons are created</a:t>
            </a:r>
          </a:p>
          <a:p>
            <a:pPr lvl="1"/>
            <a:r>
              <a:rPr lang="en-US" dirty="0" smtClean="0"/>
              <a:t>They have two different polarizations, one H and the other V</a:t>
            </a:r>
          </a:p>
          <a:p>
            <a:pPr lvl="1"/>
            <a:r>
              <a:rPr lang="en-US" dirty="0" smtClean="0"/>
              <a:t>We don’t know which is which</a:t>
            </a:r>
          </a:p>
          <a:p>
            <a:r>
              <a:rPr lang="en-US" dirty="0" smtClean="0"/>
              <a:t>Two people, Alice on the left and Bob on the right, can measure the polarization</a:t>
            </a:r>
          </a:p>
          <a:p>
            <a:r>
              <a:rPr lang="en-US" dirty="0" smtClean="0"/>
              <a:t>If Alice measures H, Bob must measure 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4042" y="5418583"/>
            <a:ext cx="751114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65814" y="5603636"/>
            <a:ext cx="424543" cy="40277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8841" y="5603636"/>
            <a:ext cx="424543" cy="40277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4924" y="5384084"/>
            <a:ext cx="540533" cy="8309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226236" y="5349586"/>
            <a:ext cx="519694" cy="83099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2032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32257 2.2222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III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62"/>
            <a:ext cx="8229600" cy="5617038"/>
          </a:xfrm>
        </p:spPr>
        <p:txBody>
          <a:bodyPr>
            <a:normAutofit/>
          </a:bodyPr>
          <a:lstStyle/>
          <a:p>
            <a:r>
              <a:rPr lang="en-US" dirty="0" smtClean="0"/>
              <a:t>You could say that the photons had already decided at the beginning which one was going to be H and V</a:t>
            </a:r>
          </a:p>
          <a:p>
            <a:r>
              <a:rPr lang="en-US" dirty="0" smtClean="0"/>
              <a:t>Say that was setting 1</a:t>
            </a:r>
          </a:p>
          <a:p>
            <a:r>
              <a:rPr lang="en-US" dirty="0" smtClean="0"/>
              <a:t>Now consider setting 2 where Alice and Bob measures H and V along a different axis, call it H’ and V’</a:t>
            </a:r>
          </a:p>
          <a:p>
            <a:r>
              <a:rPr lang="en-US" dirty="0" smtClean="0"/>
              <a:t>If Alice and Bob make the same measurement with setting 2, the results would also be the same, one measures H’ and the other V’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IV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62"/>
            <a:ext cx="8229600" cy="56170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consider this</a:t>
            </a:r>
          </a:p>
          <a:p>
            <a:r>
              <a:rPr lang="en-US" dirty="0" smtClean="0"/>
              <a:t>Alice and Bob both start with setting 1 before the photons fly off towards them</a:t>
            </a:r>
          </a:p>
          <a:p>
            <a:r>
              <a:rPr lang="en-US" dirty="0" smtClean="0"/>
              <a:t>Now once the photons fly off, Alice can change her settings to 2</a:t>
            </a:r>
          </a:p>
          <a:p>
            <a:r>
              <a:rPr lang="en-US" dirty="0" smtClean="0"/>
              <a:t>Now if Alice measures, for example, H’, Bob’s measurement can be either H or V</a:t>
            </a:r>
          </a:p>
          <a:p>
            <a:r>
              <a:rPr lang="en-US" dirty="0" smtClean="0"/>
              <a:t>It can only be determined probabilistically</a:t>
            </a:r>
          </a:p>
          <a:p>
            <a:r>
              <a:rPr lang="en-US" dirty="0" smtClean="0"/>
              <a:t>But it used to be that you could always predict what the other would measure based on what one 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V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62"/>
            <a:ext cx="8229600" cy="5617038"/>
          </a:xfrm>
        </p:spPr>
        <p:txBody>
          <a:bodyPr/>
          <a:lstStyle/>
          <a:p>
            <a:r>
              <a:rPr lang="en-US" dirty="0" smtClean="0"/>
              <a:t>Plus, Alice changed her setting after the photons flew off</a:t>
            </a:r>
          </a:p>
          <a:p>
            <a:r>
              <a:rPr lang="en-US" dirty="0" smtClean="0"/>
              <a:t>How could that influence what Bob measures?</a:t>
            </a:r>
          </a:p>
          <a:p>
            <a:r>
              <a:rPr lang="en-US" dirty="0" smtClean="0"/>
              <a:t>But nothing should travel faster than light!</a:t>
            </a:r>
          </a:p>
          <a:p>
            <a:r>
              <a:rPr lang="en-US" dirty="0" smtClean="0">
                <a:latin typeface="Tempus Sans ITC" pitchFamily="82" charset="0"/>
              </a:rPr>
              <a:t>Einstein-</a:t>
            </a:r>
            <a:r>
              <a:rPr lang="en-US" dirty="0" err="1" smtClean="0">
                <a:latin typeface="Tempus Sans ITC" pitchFamily="82" charset="0"/>
              </a:rPr>
              <a:t>Podolsky</a:t>
            </a:r>
            <a:r>
              <a:rPr lang="en-US" dirty="0" smtClean="0">
                <a:latin typeface="Tempus Sans ITC" pitchFamily="82" charset="0"/>
              </a:rPr>
              <a:t>-Rosen paradox</a:t>
            </a:r>
          </a:p>
          <a:p>
            <a:r>
              <a:rPr lang="en-US" dirty="0" smtClean="0"/>
              <a:t>This has been shown to be really true!</a:t>
            </a:r>
          </a:p>
          <a:p>
            <a:pPr lvl="1"/>
            <a:r>
              <a:rPr lang="en-US" dirty="0" smtClean="0"/>
              <a:t>But no useful information has traveled faster than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Summary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34"/>
            <a:ext cx="8229600" cy="4909466"/>
          </a:xfrm>
        </p:spPr>
        <p:txBody>
          <a:bodyPr>
            <a:normAutofit/>
          </a:bodyPr>
          <a:lstStyle/>
          <a:p>
            <a:r>
              <a:rPr lang="en-US" dirty="0" smtClean="0"/>
              <a:t>Photons, or light, is both a wave and a particle</a:t>
            </a:r>
          </a:p>
          <a:p>
            <a:pPr lvl="1"/>
            <a:r>
              <a:rPr lang="en-US" dirty="0" smtClean="0"/>
              <a:t>It all depends on how you look at it</a:t>
            </a:r>
          </a:p>
          <a:p>
            <a:r>
              <a:rPr lang="en-US" dirty="0" smtClean="0"/>
              <a:t>Measuring certain properties of light can influence a measurement farther than what light would need to travel to inform the other measurement</a:t>
            </a:r>
          </a:p>
          <a:p>
            <a:pPr lvl="1"/>
            <a:r>
              <a:rPr lang="en-US" dirty="0" smtClean="0"/>
              <a:t>Faster-than-light influence!</a:t>
            </a:r>
          </a:p>
          <a:p>
            <a:pPr lvl="1"/>
            <a:r>
              <a:rPr lang="en-US" dirty="0" smtClean="0"/>
              <a:t>But doesn’t convey any useful information faster than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Weird Atoms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</a:t>
            </a:r>
            <a:r>
              <a:rPr lang="en-US" dirty="0" smtClean="0">
                <a:latin typeface="Kristen ITC" pitchFamily="66" charset="0"/>
              </a:rPr>
              <a:t>weird</a:t>
            </a:r>
            <a:r>
              <a:rPr lang="en-US" dirty="0" smtClean="0"/>
              <a:t> too</a:t>
            </a:r>
          </a:p>
          <a:p>
            <a:r>
              <a:rPr lang="en-US" dirty="0" smtClean="0"/>
              <a:t>Small objects can be everywhere</a:t>
            </a:r>
          </a:p>
          <a:p>
            <a:r>
              <a:rPr lang="en-US" dirty="0" smtClean="0"/>
              <a:t>You can’t know where something is and how fast it’s going at the same time</a:t>
            </a:r>
          </a:p>
          <a:p>
            <a:r>
              <a:rPr lang="en-US" dirty="0" smtClean="0"/>
              <a:t>They can behave like one big wave</a:t>
            </a:r>
          </a:p>
          <a:p>
            <a:r>
              <a:rPr lang="en-US" dirty="0" smtClean="0"/>
              <a:t>Let’s see what all this means...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Atoms?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2375"/>
            <a:ext cx="4208318" cy="5257800"/>
          </a:xfrm>
        </p:spPr>
        <p:txBody>
          <a:bodyPr>
            <a:normAutofit/>
          </a:bodyPr>
          <a:lstStyle/>
          <a:p>
            <a:r>
              <a:rPr lang="en-US" sz="2800" dirty="0"/>
              <a:t>All </a:t>
            </a:r>
            <a:r>
              <a:rPr lang="en-US" sz="2800" dirty="0" smtClean="0"/>
              <a:t>familiar objects </a:t>
            </a:r>
            <a:r>
              <a:rPr lang="en-US" sz="2800" dirty="0"/>
              <a:t>in our universe are made from atoms</a:t>
            </a:r>
          </a:p>
          <a:p>
            <a:r>
              <a:rPr lang="en-US" sz="2800" dirty="0"/>
              <a:t>Atoms are made from electrons and the nucleus</a:t>
            </a:r>
          </a:p>
          <a:p>
            <a:r>
              <a:rPr lang="en-US" sz="2800" dirty="0"/>
              <a:t>They are so small, you can’t see them with your naked </a:t>
            </a:r>
            <a:r>
              <a:rPr lang="en-US" sz="2800" dirty="0" smtClean="0"/>
              <a:t>eye</a:t>
            </a:r>
          </a:p>
          <a:p>
            <a:r>
              <a:rPr lang="en-US" sz="2800" dirty="0" smtClean="0"/>
              <a:t>They have weird properties!</a:t>
            </a:r>
            <a:endParaRPr lang="en-US" sz="2800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518" y="1676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Weirdness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447800"/>
          </a:xfrm>
        </p:spPr>
        <p:txBody>
          <a:bodyPr/>
          <a:lstStyle/>
          <a:p>
            <a:r>
              <a:rPr lang="en-US" sz="2800"/>
              <a:t>Small things can be in multiple places at the same time…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00600" y="1600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</a:rPr>
              <a:t>Small things can be in multiple places at the same time…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7200" y="29718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…until you look at them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54463"/>
            <a:ext cx="3657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57638"/>
            <a:ext cx="36576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4" grpId="0"/>
      <p:bldP spid="174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look at something?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Bounce light off it</a:t>
            </a:r>
          </a:p>
          <a:p>
            <a:r>
              <a:rPr lang="en-US" sz="2800"/>
              <a:t>Suppose its very small….</a:t>
            </a:r>
          </a:p>
          <a:p>
            <a:r>
              <a:rPr lang="en-US" sz="2800"/>
              <a:t>The light will mess it up!</a:t>
            </a:r>
          </a:p>
          <a:p>
            <a:r>
              <a:rPr lang="en-US" sz="2800"/>
              <a:t>You only know what it looks like </a:t>
            </a:r>
            <a:r>
              <a:rPr lang="en-US" sz="2800" i="1"/>
              <a:t>after </a:t>
            </a:r>
            <a:r>
              <a:rPr lang="en-US" sz="2800"/>
              <a:t>its messed up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6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553200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2" grpId="0" animBg="1"/>
      <p:bldP spid="215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r>
              <a:rPr lang="en-US" sz="2800"/>
              <a:t>Small objects exist</a:t>
            </a:r>
            <a:r>
              <a:rPr lang="en-US" sz="2800" i="1"/>
              <a:t> </a:t>
            </a:r>
            <a:r>
              <a:rPr lang="en-US" sz="2800"/>
              <a:t>everywhere</a:t>
            </a:r>
          </a:p>
          <a:p>
            <a:r>
              <a:rPr lang="en-US" sz="2800"/>
              <a:t>When you look at one, you know where it is, but </a:t>
            </a:r>
            <a:r>
              <a:rPr lang="en-US" sz="2800" i="1"/>
              <a:t>not</a:t>
            </a:r>
            <a:r>
              <a:rPr lang="en-US" sz="2800"/>
              <a:t> how fast its moving!</a:t>
            </a:r>
          </a:p>
          <a:p>
            <a:r>
              <a:rPr lang="en-US" sz="2800"/>
              <a:t>You can </a:t>
            </a:r>
            <a:r>
              <a:rPr lang="en-US" sz="2800" i="1"/>
              <a:t>never </a:t>
            </a:r>
            <a:r>
              <a:rPr lang="en-US" sz="2800"/>
              <a:t>know everything!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6200" y="6494463"/>
            <a:ext cx="307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http://en.wikipedia.org/wiki/Hydrogen_atom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90488" y="5878513"/>
            <a:ext cx="455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</a:rPr>
              <a:t>The places where an electron might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890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91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itchFamily="82" charset="0"/>
              </a:rPr>
              <a:t>Strange Photons</a:t>
            </a:r>
            <a:endParaRPr lang="en-US" dirty="0" smtClean="0"/>
          </a:p>
          <a:p>
            <a:pPr lvl="1"/>
            <a:r>
              <a:rPr lang="en-US" dirty="0" smtClean="0"/>
              <a:t>What are photons?</a:t>
            </a:r>
          </a:p>
          <a:p>
            <a:pPr lvl="1"/>
            <a:r>
              <a:rPr lang="en-US" dirty="0" smtClean="0"/>
              <a:t>Is it a wave or a particle?</a:t>
            </a:r>
          </a:p>
          <a:p>
            <a:pPr lvl="1"/>
            <a:r>
              <a:rPr lang="en-US" dirty="0" smtClean="0"/>
              <a:t>Faster-than-light influences?</a:t>
            </a:r>
          </a:p>
          <a:p>
            <a:r>
              <a:rPr lang="en-US" dirty="0" smtClean="0">
                <a:latin typeface="Kristen ITC" pitchFamily="66" charset="0"/>
              </a:rPr>
              <a:t>Weird Atoms</a:t>
            </a:r>
          </a:p>
          <a:p>
            <a:pPr lvl="1"/>
            <a:r>
              <a:rPr lang="en-US" dirty="0" smtClean="0"/>
              <a:t>What are atoms?</a:t>
            </a:r>
          </a:p>
          <a:p>
            <a:pPr lvl="1"/>
            <a:r>
              <a:rPr lang="en-US" dirty="0" smtClean="0"/>
              <a:t>Is it here or is it there?  How fast is it going?</a:t>
            </a:r>
          </a:p>
          <a:p>
            <a:pPr lvl="1"/>
            <a:r>
              <a:rPr lang="en-US" dirty="0" smtClean="0"/>
              <a:t>What happens at very cold temperatures?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eaLnBrk="1" hangingPunct="1"/>
            <a:r>
              <a:rPr lang="en-US" sz="6000" smtClean="0"/>
              <a:t>You can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never</a:t>
            </a:r>
            <a:r>
              <a:rPr lang="en-US" sz="6000" smtClean="0">
                <a:latin typeface="Impact" pitchFamily="34" charset="0"/>
              </a:rPr>
              <a:t>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know</a:t>
            </a:r>
            <a:r>
              <a:rPr lang="en-US" sz="6000" smtClean="0">
                <a:solidFill>
                  <a:srgbClr val="66FF33"/>
                </a:solidFill>
                <a:latin typeface="Alba Super" pitchFamily="2" charset="0"/>
              </a:rPr>
              <a:t> </a:t>
            </a:r>
            <a:r>
              <a:rPr lang="en-US" sz="6000" smtClean="0"/>
              <a:t>exactly</a:t>
            </a:r>
            <a:r>
              <a:rPr lang="en-US" sz="6000" smtClean="0">
                <a:latin typeface="Alba Super" pitchFamily="2" charset="0"/>
              </a:rPr>
              <a:t>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where</a:t>
            </a:r>
            <a:r>
              <a:rPr lang="en-US" sz="6000" smtClean="0">
                <a:latin typeface="Alba Super" pitchFamily="2" charset="0"/>
              </a:rPr>
              <a:t> </a:t>
            </a:r>
            <a:r>
              <a:rPr lang="en-US" sz="6000" smtClean="0"/>
              <a:t>something is and exactly how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fast</a:t>
            </a:r>
            <a:r>
              <a:rPr lang="en-US" sz="6000" smtClean="0"/>
              <a:t> it’s moving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2514600" cy="3154363"/>
          </a:xfrm>
        </p:spPr>
        <p:txBody>
          <a:bodyPr/>
          <a:lstStyle/>
          <a:p>
            <a:pPr eaLnBrk="1" hangingPunct="1"/>
            <a:r>
              <a:rPr lang="en-US" sz="2800" smtClean="0"/>
              <a:t>(How much we don’t know about </a:t>
            </a:r>
            <a:r>
              <a:rPr lang="en-US" sz="2800" smtClean="0">
                <a:solidFill>
                  <a:srgbClr val="66FF33"/>
                </a:solidFill>
                <a:latin typeface="Impact" pitchFamily="34" charset="0"/>
              </a:rPr>
              <a:t>where</a:t>
            </a:r>
            <a:r>
              <a:rPr lang="en-US" sz="2800" smtClean="0"/>
              <a:t> it is)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(How much we don’t know about how </a:t>
            </a:r>
            <a:r>
              <a:rPr lang="en-US" sz="2800" smtClean="0">
                <a:solidFill>
                  <a:srgbClr val="66FF33"/>
                </a:solidFill>
                <a:latin typeface="Impact" pitchFamily="34" charset="0"/>
              </a:rPr>
              <a:t>fast</a:t>
            </a:r>
            <a:r>
              <a:rPr lang="en-US" sz="2800" smtClean="0">
                <a:solidFill>
                  <a:srgbClr val="66FF33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it is)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971800" y="2362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477000" y="2438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cs typeface="Arial" charset="0"/>
              </a:rPr>
              <a:t>≥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162800" y="1371600"/>
            <a:ext cx="1752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(a very small number)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7162800" y="2817813"/>
            <a:ext cx="1752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(How heavy it is)</a:t>
            </a:r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7086600" y="2819400"/>
            <a:ext cx="16002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  <p:sp>
        <p:nvSpPr>
          <p:cNvPr id="1546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752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For very light objects, we have less information than for heavy objects!</a:t>
            </a: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</a:rPr>
              <a:t>How much “fuzziness” is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28" grpId="0"/>
      <p:bldP spid="154629" grpId="0"/>
      <p:bldP spid="154630" grpId="0"/>
      <p:bldP spid="154637" grpId="0"/>
      <p:bldP spid="154638" grpId="0" animBg="1"/>
      <p:bldP spid="1546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Implications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495800"/>
          </a:xfrm>
        </p:spPr>
        <p:txBody>
          <a:bodyPr/>
          <a:lstStyle/>
          <a:p>
            <a:r>
              <a:rPr lang="en-US" sz="2800"/>
              <a:t>The existence of stable atoms</a:t>
            </a:r>
          </a:p>
          <a:p>
            <a:r>
              <a:rPr lang="en-US" sz="2800"/>
              <a:t>Stars</a:t>
            </a:r>
          </a:p>
          <a:p>
            <a:r>
              <a:rPr lang="en-US" sz="2800"/>
              <a:t>Life as we know it</a:t>
            </a:r>
          </a:p>
          <a:p>
            <a:r>
              <a:rPr lang="en-US" sz="2800"/>
              <a:t>Control of atoms</a:t>
            </a:r>
          </a:p>
          <a:p>
            <a:r>
              <a:rPr lang="en-US" sz="2800"/>
              <a:t>Useful things like superconductors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533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429000" y="5943600"/>
            <a:ext cx="5691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Scanning tunneling microscope image of iron on copper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hlinkClick r:id="rId4"/>
              </a:rPr>
              <a:t>http://www.almaden.ibm.com/vis/stm/corral.html</a:t>
            </a:r>
            <a:endParaRPr lang="en-US" sz="1400" smtClean="0">
              <a:solidFill>
                <a:srgbClr val="FFFFFF"/>
              </a:solidFill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M. F. Crommie, C. P. Lutz, D. M. Eigler, Science 262, 218-220 (1993).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49720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Philosophical Implications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876800" cy="5410200"/>
          </a:xfrm>
        </p:spPr>
        <p:txBody>
          <a:bodyPr/>
          <a:lstStyle/>
          <a:p>
            <a:r>
              <a:rPr lang="en-US" sz="2800"/>
              <a:t>How is it that we can’t know how fast things are moving and where they are at the same time?</a:t>
            </a:r>
          </a:p>
          <a:p>
            <a:r>
              <a:rPr lang="en-US" sz="2800"/>
              <a:t>Was it really somewhere and moving at some speed before I looked?</a:t>
            </a:r>
          </a:p>
          <a:p>
            <a:r>
              <a:rPr lang="en-US" sz="2800"/>
              <a:t>Did I change reality by looking?</a:t>
            </a:r>
          </a:p>
          <a:p>
            <a:r>
              <a:rPr lang="en-US" sz="2800"/>
              <a:t>What does it mean to “look?”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29956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74988" y="6583363"/>
            <a:ext cx="6069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http://commons.wikimedia.org/wiki/Image:Niels_Bohr_Albert_Einstein_by_Ehrenfest.jpg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59338" y="1168400"/>
            <a:ext cx="417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Niels Bohr (Copenhagen Interpretation)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vs.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Albert Einstein (Realist)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979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How can you see these weird properties of atoms?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5" y="2639335"/>
            <a:ext cx="838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/>
              <a:t>You can make the atoms really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COLD</a:t>
            </a:r>
            <a:r>
              <a:rPr lang="en-US" sz="4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go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COLD</a:t>
            </a:r>
            <a:r>
              <a:rPr lang="en-US" dirty="0" smtClean="0"/>
              <a:t>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Things different from everyday intuition occur</a:t>
            </a:r>
          </a:p>
          <a:p>
            <a:pPr lvl="1" eaLnBrk="1" hangingPunct="1"/>
            <a:r>
              <a:rPr lang="en-US" smtClean="0"/>
              <a:t>You can see individual atoms</a:t>
            </a:r>
          </a:p>
          <a:p>
            <a:pPr lvl="1" eaLnBrk="1" hangingPunct="1"/>
            <a:r>
              <a:rPr lang="en-US" smtClean="0"/>
              <a:t>See weird states of matter: Bose-Einstein Condensation (BEC), Superfluidity, superconductivity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1772" y="6477000"/>
            <a:ext cx="465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http://mrsec.wisc.edu/Edetc/background/STM/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temperature?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/>
              <a:t>Motion of atoms</a:t>
            </a:r>
          </a:p>
          <a:p>
            <a:pPr lvl="1"/>
            <a:r>
              <a:rPr lang="en-US" smtClean="0"/>
              <a:t>Fast moving atoms are hot</a:t>
            </a:r>
          </a:p>
          <a:p>
            <a:pPr lvl="1"/>
            <a:r>
              <a:rPr lang="en-US" smtClean="0"/>
              <a:t>Slow moving atoms are cold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2846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772" y="6161314"/>
            <a:ext cx="8972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http://www.flickr.com/photos/volcanoes/988326099/sizes/m/in/photostream/</a:t>
            </a:r>
          </a:p>
          <a:p>
            <a:r>
              <a:rPr lang="en-US" dirty="0">
                <a:latin typeface="Calibri" pitchFamily="34" charset="0"/>
              </a:rPr>
              <a:t>http://www.treehugger.com/files/2009/12/melting-polar-ice-raise-sea-levels-4-feet-2100.php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“</a:t>
            </a:r>
            <a:r>
              <a:rPr lang="en-US" b="1" smtClean="0">
                <a:solidFill>
                  <a:srgbClr val="00B0F0"/>
                </a:solidFill>
              </a:rPr>
              <a:t>Ultracold</a:t>
            </a:r>
            <a:r>
              <a:rPr lang="en-US" smtClean="0"/>
              <a:t>”?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Everyday temperatures</a:t>
            </a:r>
          </a:p>
          <a:p>
            <a:pPr lvl="2" eaLnBrk="1" hangingPunct="1"/>
            <a:r>
              <a:rPr lang="en-US" smtClean="0"/>
              <a:t>32 °F = 0 °C = 273 Kelvin</a:t>
            </a:r>
          </a:p>
          <a:p>
            <a:pPr eaLnBrk="1" hangingPunct="1"/>
            <a:r>
              <a:rPr lang="en-US" smtClean="0"/>
              <a:t>Absolute zero</a:t>
            </a:r>
          </a:p>
          <a:p>
            <a:pPr lvl="2" eaLnBrk="1" hangingPunct="1"/>
            <a:r>
              <a:rPr lang="en-US" smtClean="0"/>
              <a:t>-460 °F = -273 °C = 0 Kelvin</a:t>
            </a:r>
          </a:p>
          <a:p>
            <a:pPr eaLnBrk="1" hangingPunct="1"/>
            <a:r>
              <a:rPr lang="en-US" smtClean="0"/>
              <a:t>Typical ultracold temperatures in lab</a:t>
            </a:r>
          </a:p>
          <a:p>
            <a:pPr lvl="2" eaLnBrk="1" hangingPunct="1"/>
            <a:r>
              <a:rPr lang="en-US" smtClean="0"/>
              <a:t>100 nanoKelvin, billionth the temperature of a nice day</a:t>
            </a:r>
          </a:p>
          <a:p>
            <a:pPr lvl="1" eaLnBrk="1" hangingPunct="1"/>
            <a:r>
              <a:rPr lang="en-US" smtClean="0"/>
              <a:t>Outerspace is 3 Kelvin = -454 °F</a:t>
            </a:r>
          </a:p>
          <a:p>
            <a:pPr lvl="2" eaLnBrk="1" hangingPunct="1"/>
            <a:r>
              <a:rPr lang="en-US" smtClean="0"/>
              <a:t>Colder than space by more than a millionth the temperature of space!</a:t>
            </a:r>
          </a:p>
          <a:p>
            <a:pPr eaLnBrk="1" hangingPunct="1"/>
            <a:r>
              <a:rPr lang="en-US" smtClean="0"/>
              <a:t>What happens at ultracold temperatures?</a:t>
            </a:r>
          </a:p>
          <a:p>
            <a:pPr lvl="1" eaLnBrk="1" hangingPunct="1"/>
            <a:r>
              <a:rPr lang="en-US" smtClean="0"/>
              <a:t>All atoms behave like one big atom!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Very Weird Fact About the World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13360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>
                <a:cs typeface="Arial" charset="0"/>
              </a:rPr>
              <a:t>Everything in this world is both a </a:t>
            </a:r>
            <a:r>
              <a:rPr lang="en-US" sz="6000">
                <a:latin typeface="Kristen ITC" pitchFamily="66" charset="0"/>
                <a:cs typeface="Arial" charset="0"/>
              </a:rPr>
              <a:t>particle</a:t>
            </a:r>
            <a:r>
              <a:rPr lang="en-US" sz="6000">
                <a:cs typeface="Arial" charset="0"/>
              </a:rPr>
              <a:t> and a </a:t>
            </a:r>
            <a:r>
              <a:rPr lang="en-US" sz="6000">
                <a:latin typeface="Kristen ITC" pitchFamily="66" charset="0"/>
                <a:cs typeface="Arial" charset="0"/>
              </a:rPr>
              <a:t>wave</a:t>
            </a:r>
          </a:p>
        </p:txBody>
      </p:sp>
      <p:sp>
        <p:nvSpPr>
          <p:cNvPr id="6" name="Oval 5"/>
          <p:cNvSpPr/>
          <p:nvPr/>
        </p:nvSpPr>
        <p:spPr>
          <a:xfrm>
            <a:off x="7010400" y="44196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5800" y="4267200"/>
            <a:ext cx="2487613" cy="871538"/>
          </a:xfrm>
          <a:custGeom>
            <a:avLst/>
            <a:gdLst>
              <a:gd name="connsiteX0" fmla="*/ 0 w 2488367"/>
              <a:gd name="connsiteY0" fmla="*/ 542144 h 871928"/>
              <a:gd name="connsiteX1" fmla="*/ 254832 w 2488367"/>
              <a:gd name="connsiteY1" fmla="*/ 17488 h 871928"/>
              <a:gd name="connsiteX2" fmla="*/ 449705 w 2488367"/>
              <a:gd name="connsiteY2" fmla="*/ 542144 h 871928"/>
              <a:gd name="connsiteX3" fmla="*/ 509665 w 2488367"/>
              <a:gd name="connsiteY3" fmla="*/ 856938 h 871928"/>
              <a:gd name="connsiteX4" fmla="*/ 704537 w 2488367"/>
              <a:gd name="connsiteY4" fmla="*/ 452203 h 871928"/>
              <a:gd name="connsiteX5" fmla="*/ 824459 w 2488367"/>
              <a:gd name="connsiteY5" fmla="*/ 62459 h 871928"/>
              <a:gd name="connsiteX6" fmla="*/ 989350 w 2488367"/>
              <a:gd name="connsiteY6" fmla="*/ 826957 h 871928"/>
              <a:gd name="connsiteX7" fmla="*/ 1229193 w 2488367"/>
              <a:gd name="connsiteY7" fmla="*/ 107429 h 871928"/>
              <a:gd name="connsiteX8" fmla="*/ 1454046 w 2488367"/>
              <a:gd name="connsiteY8" fmla="*/ 841948 h 871928"/>
              <a:gd name="connsiteX9" fmla="*/ 1798819 w 2488367"/>
              <a:gd name="connsiteY9" fmla="*/ 137410 h 871928"/>
              <a:gd name="connsiteX10" fmla="*/ 1948721 w 2488367"/>
              <a:gd name="connsiteY10" fmla="*/ 811967 h 871928"/>
              <a:gd name="connsiteX11" fmla="*/ 2083632 w 2488367"/>
              <a:gd name="connsiteY11" fmla="*/ 482184 h 871928"/>
              <a:gd name="connsiteX12" fmla="*/ 2488367 w 2488367"/>
              <a:gd name="connsiteY12" fmla="*/ 452203 h 871928"/>
              <a:gd name="connsiteX13" fmla="*/ 2488367 w 2488367"/>
              <a:gd name="connsiteY13" fmla="*/ 452203 h 8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367" h="871928">
                <a:moveTo>
                  <a:pt x="0" y="542144"/>
                </a:moveTo>
                <a:cubicBezTo>
                  <a:pt x="89940" y="279816"/>
                  <a:pt x="179881" y="17488"/>
                  <a:pt x="254832" y="17488"/>
                </a:cubicBezTo>
                <a:cubicBezTo>
                  <a:pt x="329783" y="17488"/>
                  <a:pt x="407233" y="402236"/>
                  <a:pt x="449705" y="542144"/>
                </a:cubicBezTo>
                <a:cubicBezTo>
                  <a:pt x="492177" y="682052"/>
                  <a:pt x="467193" y="871928"/>
                  <a:pt x="509665" y="856938"/>
                </a:cubicBezTo>
                <a:cubicBezTo>
                  <a:pt x="552137" y="841948"/>
                  <a:pt x="652071" y="584616"/>
                  <a:pt x="704537" y="452203"/>
                </a:cubicBezTo>
                <a:cubicBezTo>
                  <a:pt x="757003" y="319790"/>
                  <a:pt x="776990" y="0"/>
                  <a:pt x="824459" y="62459"/>
                </a:cubicBezTo>
                <a:cubicBezTo>
                  <a:pt x="871928" y="124918"/>
                  <a:pt x="921894" y="819462"/>
                  <a:pt x="989350" y="826957"/>
                </a:cubicBezTo>
                <a:cubicBezTo>
                  <a:pt x="1056806" y="834452"/>
                  <a:pt x="1151744" y="104931"/>
                  <a:pt x="1229193" y="107429"/>
                </a:cubicBezTo>
                <a:cubicBezTo>
                  <a:pt x="1306642" y="109928"/>
                  <a:pt x="1359108" y="836951"/>
                  <a:pt x="1454046" y="841948"/>
                </a:cubicBezTo>
                <a:cubicBezTo>
                  <a:pt x="1548984" y="846945"/>
                  <a:pt x="1716373" y="142407"/>
                  <a:pt x="1798819" y="137410"/>
                </a:cubicBezTo>
                <a:cubicBezTo>
                  <a:pt x="1881265" y="132413"/>
                  <a:pt x="1901252" y="754505"/>
                  <a:pt x="1948721" y="811967"/>
                </a:cubicBezTo>
                <a:cubicBezTo>
                  <a:pt x="1996190" y="869429"/>
                  <a:pt x="1993691" y="542145"/>
                  <a:pt x="2083632" y="482184"/>
                </a:cubicBezTo>
                <a:cubicBezTo>
                  <a:pt x="2173573" y="422223"/>
                  <a:pt x="2488367" y="452203"/>
                  <a:pt x="2488367" y="452203"/>
                </a:cubicBezTo>
                <a:lnTo>
                  <a:pt x="2488367" y="452203"/>
                </a:lnTo>
              </a:path>
            </a:pathLst>
          </a:custGeom>
          <a:ln w="635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401638"/>
            <a:ext cx="6043612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658" y="6444569"/>
            <a:ext cx="483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6934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505200"/>
            <a:ext cx="67818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103438"/>
            <a:ext cx="6781800" cy="245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741363"/>
            <a:ext cx="3276600" cy="588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029200" y="1066800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High temperature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2447925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Lower temperature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3895725"/>
            <a:ext cx="400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Even lower temperature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29200" y="5410200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Zero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Photons?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874"/>
            <a:ext cx="8229600" cy="4525963"/>
          </a:xfrm>
        </p:spPr>
        <p:txBody>
          <a:bodyPr/>
          <a:lstStyle/>
          <a:p>
            <a:r>
              <a:rPr lang="en-US" dirty="0" smtClean="0"/>
              <a:t>Also known as light</a:t>
            </a:r>
          </a:p>
          <a:p>
            <a:pPr lvl="1"/>
            <a:r>
              <a:rPr lang="en-US" dirty="0" smtClean="0"/>
              <a:t>Gamma rays to </a:t>
            </a:r>
            <a:r>
              <a:rPr lang="en-US" dirty="0" err="1" smtClean="0"/>
              <a:t>radiowaves</a:t>
            </a:r>
            <a:r>
              <a:rPr lang="en-US" dirty="0" smtClean="0"/>
              <a:t>: It’s all light!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23" y="2275108"/>
            <a:ext cx="8471207" cy="4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72" y="6466341"/>
            <a:ext cx="6370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http://www.lbl.gov/MicroWorlds/ALSTool/EMSpec/EMSpec2.html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 of Atoms 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Shine light on atoms to slow them down</a:t>
            </a:r>
          </a:p>
          <a:p>
            <a:pPr lvl="1" eaLnBrk="1" hangingPunct="1"/>
            <a:r>
              <a:rPr lang="en-US" dirty="0" smtClean="0"/>
              <a:t>Zeeman slowing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38862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41148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 rot="10800000">
            <a:off x="5334000" y="3657600"/>
            <a:ext cx="2487613" cy="871538"/>
          </a:xfrm>
          <a:custGeom>
            <a:avLst/>
            <a:gdLst>
              <a:gd name="connsiteX0" fmla="*/ 0 w 2488367"/>
              <a:gd name="connsiteY0" fmla="*/ 542144 h 871928"/>
              <a:gd name="connsiteX1" fmla="*/ 254832 w 2488367"/>
              <a:gd name="connsiteY1" fmla="*/ 17488 h 871928"/>
              <a:gd name="connsiteX2" fmla="*/ 449705 w 2488367"/>
              <a:gd name="connsiteY2" fmla="*/ 542144 h 871928"/>
              <a:gd name="connsiteX3" fmla="*/ 509665 w 2488367"/>
              <a:gd name="connsiteY3" fmla="*/ 856938 h 871928"/>
              <a:gd name="connsiteX4" fmla="*/ 704537 w 2488367"/>
              <a:gd name="connsiteY4" fmla="*/ 452203 h 871928"/>
              <a:gd name="connsiteX5" fmla="*/ 824459 w 2488367"/>
              <a:gd name="connsiteY5" fmla="*/ 62459 h 871928"/>
              <a:gd name="connsiteX6" fmla="*/ 989350 w 2488367"/>
              <a:gd name="connsiteY6" fmla="*/ 826957 h 871928"/>
              <a:gd name="connsiteX7" fmla="*/ 1229193 w 2488367"/>
              <a:gd name="connsiteY7" fmla="*/ 107429 h 871928"/>
              <a:gd name="connsiteX8" fmla="*/ 1454046 w 2488367"/>
              <a:gd name="connsiteY8" fmla="*/ 841948 h 871928"/>
              <a:gd name="connsiteX9" fmla="*/ 1798819 w 2488367"/>
              <a:gd name="connsiteY9" fmla="*/ 137410 h 871928"/>
              <a:gd name="connsiteX10" fmla="*/ 1948721 w 2488367"/>
              <a:gd name="connsiteY10" fmla="*/ 811967 h 871928"/>
              <a:gd name="connsiteX11" fmla="*/ 2083632 w 2488367"/>
              <a:gd name="connsiteY11" fmla="*/ 482184 h 871928"/>
              <a:gd name="connsiteX12" fmla="*/ 2488367 w 2488367"/>
              <a:gd name="connsiteY12" fmla="*/ 452203 h 871928"/>
              <a:gd name="connsiteX13" fmla="*/ 2488367 w 2488367"/>
              <a:gd name="connsiteY13" fmla="*/ 452203 h 8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367" h="871928">
                <a:moveTo>
                  <a:pt x="0" y="542144"/>
                </a:moveTo>
                <a:cubicBezTo>
                  <a:pt x="89940" y="279816"/>
                  <a:pt x="179881" y="17488"/>
                  <a:pt x="254832" y="17488"/>
                </a:cubicBezTo>
                <a:cubicBezTo>
                  <a:pt x="329783" y="17488"/>
                  <a:pt x="407233" y="402236"/>
                  <a:pt x="449705" y="542144"/>
                </a:cubicBezTo>
                <a:cubicBezTo>
                  <a:pt x="492177" y="682052"/>
                  <a:pt x="467193" y="871928"/>
                  <a:pt x="509665" y="856938"/>
                </a:cubicBezTo>
                <a:cubicBezTo>
                  <a:pt x="552137" y="841948"/>
                  <a:pt x="652071" y="584616"/>
                  <a:pt x="704537" y="452203"/>
                </a:cubicBezTo>
                <a:cubicBezTo>
                  <a:pt x="757003" y="319790"/>
                  <a:pt x="776990" y="0"/>
                  <a:pt x="824459" y="62459"/>
                </a:cubicBezTo>
                <a:cubicBezTo>
                  <a:pt x="871928" y="124918"/>
                  <a:pt x="921894" y="819462"/>
                  <a:pt x="989350" y="826957"/>
                </a:cubicBezTo>
                <a:cubicBezTo>
                  <a:pt x="1056806" y="834452"/>
                  <a:pt x="1151744" y="104931"/>
                  <a:pt x="1229193" y="107429"/>
                </a:cubicBezTo>
                <a:cubicBezTo>
                  <a:pt x="1306642" y="109928"/>
                  <a:pt x="1359108" y="836951"/>
                  <a:pt x="1454046" y="841948"/>
                </a:cubicBezTo>
                <a:cubicBezTo>
                  <a:pt x="1548984" y="846945"/>
                  <a:pt x="1716373" y="142407"/>
                  <a:pt x="1798819" y="137410"/>
                </a:cubicBezTo>
                <a:cubicBezTo>
                  <a:pt x="1881265" y="132413"/>
                  <a:pt x="1901252" y="754505"/>
                  <a:pt x="1948721" y="811967"/>
                </a:cubicBezTo>
                <a:cubicBezTo>
                  <a:pt x="1996190" y="869429"/>
                  <a:pt x="1993691" y="542145"/>
                  <a:pt x="2083632" y="482184"/>
                </a:cubicBezTo>
                <a:cubicBezTo>
                  <a:pt x="2173573" y="422223"/>
                  <a:pt x="2488367" y="452203"/>
                  <a:pt x="2488367" y="452203"/>
                </a:cubicBezTo>
                <a:lnTo>
                  <a:pt x="2488367" y="452203"/>
                </a:lnTo>
              </a:path>
            </a:pathLst>
          </a:cu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1095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1095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7162800" y="4495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2800" y="4343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4843 -0.0027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375 -0.0055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3 -0.00277 L 0.2901 -0.002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4.44444E-6 L -0.40417 -0.0055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1 -0.00277 L 0.40677 -0.0027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1.11111E-6 L -0.2875 -0.0055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 of Atoms II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Trap atoms in a valley (with light and magnets)</a:t>
            </a:r>
          </a:p>
          <a:p>
            <a:pPr eaLnBrk="1" hangingPunct="1"/>
            <a:r>
              <a:rPr lang="en-US" smtClean="0"/>
              <a:t>Lower the top of the hill slowly so atoms with a lot of energy escape (evaporative cooling)</a:t>
            </a:r>
          </a:p>
        </p:txBody>
      </p:sp>
      <p:sp>
        <p:nvSpPr>
          <p:cNvPr id="6" name="Arc 5"/>
          <p:cNvSpPr/>
          <p:nvPr/>
        </p:nvSpPr>
        <p:spPr>
          <a:xfrm>
            <a:off x="1447800" y="381000"/>
            <a:ext cx="6248400" cy="5791200"/>
          </a:xfrm>
          <a:prstGeom prst="arc">
            <a:avLst>
              <a:gd name="adj1" fmla="val 51102"/>
              <a:gd name="adj2" fmla="val 10734316"/>
            </a:avLst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447800" y="381000"/>
            <a:ext cx="6248400" cy="5791200"/>
          </a:xfrm>
          <a:prstGeom prst="arc">
            <a:avLst>
              <a:gd name="adj1" fmla="val 2126123"/>
              <a:gd name="adj2" fmla="val 8748998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52578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5400000" flipH="1" flipV="1">
            <a:off x="8244681" y="2728119"/>
            <a:ext cx="46038" cy="114300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276600"/>
            <a:ext cx="1219200" cy="6032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</p:cNvCxnSpPr>
          <p:nvPr/>
        </p:nvCxnSpPr>
        <p:spPr>
          <a:xfrm rot="5400000" flipH="1" flipV="1">
            <a:off x="7596187" y="4483101"/>
            <a:ext cx="11113" cy="1103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4964113"/>
            <a:ext cx="1062038" cy="23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67600" y="45720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77200" y="4800600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Ultracold Atoms!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All individual atoms act as one giant atom</a:t>
            </a:r>
          </a:p>
          <a:p>
            <a:pPr lvl="1" eaLnBrk="1" hangingPunct="1"/>
            <a:r>
              <a:rPr lang="en-US" smtClean="0"/>
              <a:t>Bose-Einstein condensation (BEC)</a:t>
            </a:r>
          </a:p>
          <a:p>
            <a:pPr lvl="2" eaLnBrk="1" hangingPunct="1"/>
            <a:r>
              <a:rPr lang="en-US" smtClean="0"/>
              <a:t>2001 Nobel Prize in Physics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15143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86" y="6466341"/>
            <a:ext cx="608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http://www.colorado.edu/physics/2000/bec/three_peaks.html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 Stuff with a 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r>
              <a:rPr lang="en-US" smtClean="0"/>
              <a:t>You can interfere two BECs like a water wave</a:t>
            </a:r>
          </a:p>
          <a:p>
            <a:r>
              <a:rPr lang="en-US" smtClean="0"/>
              <a:t>You can create holes in BECs by rotating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438400"/>
            <a:ext cx="35591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772" y="6161314"/>
            <a:ext cx="483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772" y="6477227"/>
            <a:ext cx="733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http://cua.mit.edu/ketterle_group/projects_2001/vortex_lattice/vortex.htm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733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Kristen ITC" pitchFamily="66" charset="0"/>
              </a:rPr>
              <a:t>Weird Atoms Summary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Atoms make up everyday objects</a:t>
            </a:r>
          </a:p>
          <a:p>
            <a:pPr eaLnBrk="1" hangingPunct="1"/>
            <a:r>
              <a:rPr lang="en-US" dirty="0" smtClean="0"/>
              <a:t>When objects are as small as atoms, they can exist everywhere until you look at them</a:t>
            </a:r>
          </a:p>
          <a:p>
            <a:r>
              <a:rPr lang="en-US" dirty="0" smtClean="0"/>
              <a:t>You also can’t know where it is and how fast it’s going at the same time</a:t>
            </a:r>
          </a:p>
          <a:p>
            <a:pPr eaLnBrk="1" hangingPunct="1"/>
            <a:r>
              <a:rPr lang="en-US" dirty="0" smtClean="0"/>
              <a:t>At very low temperatures around 100 </a:t>
            </a:r>
            <a:r>
              <a:rPr lang="en-US" dirty="0" err="1" smtClean="0"/>
              <a:t>nK</a:t>
            </a:r>
            <a:r>
              <a:rPr lang="en-US" dirty="0" smtClean="0"/>
              <a:t>, atoms can behave as one big matter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Atoms and Photons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08778"/>
            <a:ext cx="8229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Photons are </a:t>
            </a:r>
            <a:r>
              <a:rPr lang="en-US" sz="3200" dirty="0" smtClean="0">
                <a:latin typeface="Tempus Sans ITC" pitchFamily="82" charset="0"/>
              </a:rPr>
              <a:t>strange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They are both particles and waves and can influence things faster than light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But no useful information travels faster than light!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Atoms are </a:t>
            </a:r>
            <a:r>
              <a:rPr lang="en-US" sz="3200" dirty="0" smtClean="0">
                <a:latin typeface="Kristen ITC" pitchFamily="66" charset="0"/>
              </a:rPr>
              <a:t>weird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The position and speed cannot be known at the same time and can behave like huge waves of matter at low temperatures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These are many interesting and fun questions to be answered for a long time to 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1287" y="782770"/>
            <a:ext cx="4188285" cy="914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6600" dirty="0" smtClean="0">
                <a:cs typeface="Aharoni" pitchFamily="2" charset="-79"/>
              </a:rPr>
              <a:t>Thank you!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189022" y="4620490"/>
            <a:ext cx="3308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hmiyake@mit.edu</a:t>
            </a:r>
          </a:p>
        </p:txBody>
      </p:sp>
      <p:graphicFrame>
        <p:nvGraphicFramePr>
          <p:cNvPr id="135177" name="Object 9"/>
          <p:cNvGraphicFramePr>
            <a:graphicFrameLocks noGrp="1" noChangeAspect="1"/>
          </p:cNvGraphicFramePr>
          <p:nvPr/>
        </p:nvGraphicFramePr>
        <p:xfrm>
          <a:off x="4006467" y="2265218"/>
          <a:ext cx="1162050" cy="2187575"/>
        </p:xfrm>
        <a:graphic>
          <a:graphicData uri="http://schemas.openxmlformats.org/presentationml/2006/ole">
            <p:oleObj spid="_x0000_s1026" name="Image" r:id="rId4" imgW="4114286" imgH="774603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257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What is Light?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Wave!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3" y="1284506"/>
            <a:ext cx="9122228" cy="4525963"/>
          </a:xfrm>
        </p:spPr>
        <p:txBody>
          <a:bodyPr/>
          <a:lstStyle/>
          <a:p>
            <a:r>
              <a:rPr lang="en-US" dirty="0" smtClean="0"/>
              <a:t>Light can combine and scatter, just like water waves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1857" y="2255808"/>
            <a:ext cx="3624942" cy="39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72" y="6172419"/>
            <a:ext cx="427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hlinkClick r:id="rId4"/>
              </a:rPr>
              <a:t>http://en.wikipedia.org/wiki/Prism_(optics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r>
              <a:rPr lang="en-US" dirty="0" smtClean="0">
                <a:latin typeface="Calibri" pitchFamily="34" charset="0"/>
              </a:rPr>
              <a:t>http://en.wikipedia.org/wiki/Photon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000" y="2340429"/>
            <a:ext cx="3172123" cy="386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No, It’s a Particle!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822"/>
            <a:ext cx="8229600" cy="4525963"/>
          </a:xfrm>
        </p:spPr>
        <p:txBody>
          <a:bodyPr/>
          <a:lstStyle/>
          <a:p>
            <a:r>
              <a:rPr lang="en-US" dirty="0" smtClean="0"/>
              <a:t>Einstein proved it in 1905</a:t>
            </a:r>
          </a:p>
          <a:p>
            <a:pPr lvl="1"/>
            <a:r>
              <a:rPr lang="en-US" dirty="0" smtClean="0"/>
              <a:t>The photoelectric effect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 t="14278" b="19151"/>
          <a:stretch>
            <a:fillRect/>
          </a:stretch>
        </p:blipFill>
        <p:spPr bwMode="auto">
          <a:xfrm>
            <a:off x="315687" y="2590800"/>
            <a:ext cx="8493537" cy="35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44" y="6433683"/>
            <a:ext cx="5406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http://hyperphysics.phy-astr.gsu.edu/hbase/mod1.html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277587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Which Is It?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Wave and a Particle!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34"/>
            <a:ext cx="8229600" cy="4525963"/>
          </a:xfrm>
        </p:spPr>
        <p:txBody>
          <a:bodyPr/>
          <a:lstStyle/>
          <a:p>
            <a:r>
              <a:rPr lang="en-US" dirty="0" smtClean="0"/>
              <a:t>Depends on how you look at </a:t>
            </a:r>
            <a:r>
              <a:rPr lang="en-US" dirty="0" smtClean="0"/>
              <a:t>it</a:t>
            </a:r>
            <a:endParaRPr lang="en-US" dirty="0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158483" y="632459"/>
            <a:ext cx="2852056" cy="82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72" y="6466341"/>
            <a:ext cx="5141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http://en.wikipedia.org/wiki/Double-slit_experiment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0"/>
            <a:ext cx="8229600" cy="4525963"/>
          </a:xfrm>
        </p:spPr>
        <p:txBody>
          <a:bodyPr/>
          <a:lstStyle/>
          <a:p>
            <a:r>
              <a:rPr lang="en-US" dirty="0" smtClean="0"/>
              <a:t>Photons are really </a:t>
            </a:r>
            <a:r>
              <a:rPr lang="en-US" dirty="0" smtClean="0">
                <a:latin typeface="Tempus Sans ITC" pitchFamily="82" charset="0"/>
              </a:rPr>
              <a:t>strange</a:t>
            </a:r>
          </a:p>
          <a:p>
            <a:r>
              <a:rPr lang="en-US" dirty="0" smtClean="0"/>
              <a:t>But first, let’s understand polarization of light</a:t>
            </a:r>
          </a:p>
          <a:p>
            <a:r>
              <a:rPr lang="en-US" dirty="0" smtClean="0"/>
              <a:t>Photons have two orthogonal polarizations</a:t>
            </a:r>
            <a:endParaRPr lang="en-US" dirty="0"/>
          </a:p>
        </p:txBody>
      </p:sp>
      <p:pic>
        <p:nvPicPr>
          <p:cNvPr id="58374" name="Picture 6" descr="C:\Users\Hiro\Documents\MIT\teaching\ESP\Splash 2011\emsAnatomy_mainContent_EMwa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864" y="3118066"/>
            <a:ext cx="4605053" cy="3075894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772" y="6466341"/>
            <a:ext cx="531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http://missionscience.nasa.gov/ems/02_anatomy.html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829" y="4016829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Polarization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79709" y="5557864"/>
            <a:ext cx="30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Polarization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540831" y="4478494"/>
            <a:ext cx="1001486" cy="32210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86942" y="5514320"/>
            <a:ext cx="683029" cy="3006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1368</Words>
  <Application>Microsoft Office PowerPoint</Application>
  <PresentationFormat>On-screen Show (4:3)</PresentationFormat>
  <Paragraphs>224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1_Office Theme</vt:lpstr>
      <vt:lpstr>Default Design</vt:lpstr>
      <vt:lpstr>Image</vt:lpstr>
      <vt:lpstr>Weird Atoms and Strange Photons The Quantum Nature of the Universe</vt:lpstr>
      <vt:lpstr>Outline</vt:lpstr>
      <vt:lpstr>What Are Photons?</vt:lpstr>
      <vt:lpstr>What is Light?</vt:lpstr>
      <vt:lpstr>It’s a Wave!</vt:lpstr>
      <vt:lpstr>No, It’s a Particle!</vt:lpstr>
      <vt:lpstr>Which Is It?</vt:lpstr>
      <vt:lpstr>Both Wave and a Particle!</vt:lpstr>
      <vt:lpstr>Strange Photons</vt:lpstr>
      <vt:lpstr>Strange Photons II</vt:lpstr>
      <vt:lpstr>Strange Photons III</vt:lpstr>
      <vt:lpstr>Strange Photons IV</vt:lpstr>
      <vt:lpstr>Strange Photons V</vt:lpstr>
      <vt:lpstr>Strange Photons Summary</vt:lpstr>
      <vt:lpstr>Weird Atoms</vt:lpstr>
      <vt:lpstr>What Are Atoms?</vt:lpstr>
      <vt:lpstr>Quantum Weirdness</vt:lpstr>
      <vt:lpstr>How do you look at something?</vt:lpstr>
      <vt:lpstr>What does this mean?</vt:lpstr>
      <vt:lpstr>You can never know exactly where something is and exactly how fast it’s moving at the same time</vt:lpstr>
      <vt:lpstr>(How much we don’t know about where it is)</vt:lpstr>
      <vt:lpstr>More Implications</vt:lpstr>
      <vt:lpstr>Philosophical Implications</vt:lpstr>
      <vt:lpstr>How can you see these weird properties of atoms? </vt:lpstr>
      <vt:lpstr>Why go COLD?</vt:lpstr>
      <vt:lpstr>What is temperature?</vt:lpstr>
      <vt:lpstr>What is “Ultracold”?</vt:lpstr>
      <vt:lpstr>Very Weird Fact About the World</vt:lpstr>
      <vt:lpstr>Slide 29</vt:lpstr>
      <vt:lpstr>Laser Cooling of Atoms I</vt:lpstr>
      <vt:lpstr>Laser Cooling of Atoms II</vt:lpstr>
      <vt:lpstr>Ultracold Atoms!</vt:lpstr>
      <vt:lpstr>Cool Stuff with a BEC</vt:lpstr>
      <vt:lpstr>Weird Atoms Summary</vt:lpstr>
      <vt:lpstr>Summary of Atoms and Photons</vt:lpstr>
      <vt:lpstr>Slide 36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theory</dc:title>
  <dc:creator>Nabil Iqbal</dc:creator>
  <cp:lastModifiedBy>Hiro Miyake</cp:lastModifiedBy>
  <cp:revision>162</cp:revision>
  <dcterms:created xsi:type="dcterms:W3CDTF">2010-11-19T02:17:17Z</dcterms:created>
  <dcterms:modified xsi:type="dcterms:W3CDTF">2012-03-04T23:29:58Z</dcterms:modified>
</cp:coreProperties>
</file>